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3" r:id="rId2"/>
    <p:sldId id="257" r:id="rId3"/>
    <p:sldId id="275" r:id="rId4"/>
    <p:sldId id="276" r:id="rId5"/>
    <p:sldId id="277" r:id="rId6"/>
    <p:sldId id="278" r:id="rId7"/>
    <p:sldId id="280" r:id="rId8"/>
    <p:sldId id="281" r:id="rId9"/>
    <p:sldId id="284" r:id="rId10"/>
    <p:sldId id="285" r:id="rId11"/>
    <p:sldId id="289" r:id="rId12"/>
    <p:sldId id="286" r:id="rId13"/>
    <p:sldId id="287" r:id="rId14"/>
    <p:sldId id="288" r:id="rId15"/>
    <p:sldId id="282" r:id="rId16"/>
    <p:sldId id="283" r:id="rId17"/>
    <p:sldId id="264" r:id="rId18"/>
    <p:sldId id="29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CC"/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990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057A6-0DA7-485F-AA33-D6CBFEA4CFFC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F3C28-3CC7-458E-B8B0-F4B58ED7E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982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5899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BF43-E7DA-49D5-B33D-D7B8F29FF593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61E9-E47A-45D2-90A7-A1758AE9E1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842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BF43-E7DA-49D5-B33D-D7B8F29FF593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61E9-E47A-45D2-90A7-A1758AE9E1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10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BF43-E7DA-49D5-B33D-D7B8F29FF593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61E9-E47A-45D2-90A7-A1758AE9E1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840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BF43-E7DA-49D5-B33D-D7B8F29FF593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61E9-E47A-45D2-90A7-A1758AE9E1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648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BF43-E7DA-49D5-B33D-D7B8F29FF593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61E9-E47A-45D2-90A7-A1758AE9E1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613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BF43-E7DA-49D5-B33D-D7B8F29FF593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61E9-E47A-45D2-90A7-A1758AE9E1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BF43-E7DA-49D5-B33D-D7B8F29FF593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61E9-E47A-45D2-90A7-A1758AE9E1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326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BF43-E7DA-49D5-B33D-D7B8F29FF593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61E9-E47A-45D2-90A7-A1758AE9E1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1471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BF43-E7DA-49D5-B33D-D7B8F29FF593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61E9-E47A-45D2-90A7-A1758AE9E1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7337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BF43-E7DA-49D5-B33D-D7B8F29FF593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61E9-E47A-45D2-90A7-A1758AE9E1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713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BF43-E7DA-49D5-B33D-D7B8F29FF593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61E9-E47A-45D2-90A7-A1758AE9E1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8329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1BF43-E7DA-49D5-B33D-D7B8F29FF593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661E9-E47A-45D2-90A7-A1758AE9E1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646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381024" y="203941"/>
            <a:ext cx="12954048" cy="6724273"/>
          </a:xfrm>
          <a:prstGeom prst="rec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9" name="Прямоугольник 18"/>
          <p:cNvSpPr/>
          <p:nvPr/>
        </p:nvSpPr>
        <p:spPr>
          <a:xfrm>
            <a:off x="11715790" y="0"/>
            <a:ext cx="1047757" cy="6928213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2" name="Прямоугольник 21"/>
          <p:cNvSpPr/>
          <p:nvPr/>
        </p:nvSpPr>
        <p:spPr>
          <a:xfrm rot="20537502">
            <a:off x="-2209923" y="954744"/>
            <a:ext cx="15751488" cy="489569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4" name="Прямоугольник 23"/>
          <p:cNvSpPr/>
          <p:nvPr/>
        </p:nvSpPr>
        <p:spPr>
          <a:xfrm rot="20657131">
            <a:off x="-1658594" y="-1416496"/>
            <a:ext cx="4170108" cy="13476615"/>
          </a:xfrm>
          <a:prstGeom prst="rec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5" name="Прямоугольник 24"/>
          <p:cNvSpPr/>
          <p:nvPr/>
        </p:nvSpPr>
        <p:spPr>
          <a:xfrm>
            <a:off x="3253588" y="2265178"/>
            <a:ext cx="6096000" cy="14330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kern="800" spc="67" dirty="0" smtClean="0">
                <a:solidFill>
                  <a:srgbClr val="0033CC"/>
                </a:solidFill>
              </a:rPr>
              <a:t>Деятельность лидера профсоюзной организации: позиция, роль, имидж</a:t>
            </a:r>
            <a:endParaRPr sz="3600" b="1" kern="800" spc="67" dirty="0">
              <a:solidFill>
                <a:srgbClr val="0033CC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285795" y="0"/>
            <a:ext cx="12668296" cy="218243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8" name="Прямоугольник 17"/>
          <p:cNvSpPr/>
          <p:nvPr/>
        </p:nvSpPr>
        <p:spPr>
          <a:xfrm>
            <a:off x="6124575" y="4948518"/>
            <a:ext cx="5437672" cy="147098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3733" kern="800" spc="67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Бойко В.К.</a:t>
            </a:r>
          </a:p>
          <a:p>
            <a:pPr algn="r">
              <a:lnSpc>
                <a:spcPct val="80000"/>
              </a:lnSpc>
            </a:pPr>
            <a:r>
              <a:rPr lang="ru-RU" sz="3733" kern="800" spc="67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Директор Учебного центра КРО Профсоюза</a:t>
            </a:r>
            <a:endParaRPr lang="ru-RU" sz="3733" kern="800" spc="67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 rot="5400000">
            <a:off x="5576022" y="5401497"/>
            <a:ext cx="458169" cy="2447212"/>
            <a:chOff x="606538" y="1993599"/>
            <a:chExt cx="343627" cy="1835409"/>
          </a:xfrm>
          <a:solidFill>
            <a:schemeClr val="bg1"/>
          </a:solidFill>
        </p:grpSpPr>
        <p:grpSp>
          <p:nvGrpSpPr>
            <p:cNvPr id="26" name="Группа 25"/>
            <p:cNvGrpSpPr/>
            <p:nvPr/>
          </p:nvGrpSpPr>
          <p:grpSpPr>
            <a:xfrm>
              <a:off x="606538" y="1993599"/>
              <a:ext cx="338773" cy="294631"/>
              <a:chOff x="606538" y="1993599"/>
              <a:chExt cx="338773" cy="294631"/>
            </a:xfrm>
            <a:grpFill/>
          </p:grpSpPr>
          <p:sp>
            <p:nvSpPr>
              <p:cNvPr id="42" name="Овал 41"/>
              <p:cNvSpPr/>
              <p:nvPr/>
            </p:nvSpPr>
            <p:spPr>
              <a:xfrm>
                <a:off x="899592" y="199568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611560" y="1993599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606538" y="2242511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899592" y="2242511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611392" y="2499742"/>
              <a:ext cx="338773" cy="294631"/>
              <a:chOff x="606538" y="1993599"/>
              <a:chExt cx="338773" cy="294631"/>
            </a:xfrm>
            <a:grpFill/>
          </p:grpSpPr>
          <p:sp>
            <p:nvSpPr>
              <p:cNvPr id="38" name="Овал 37"/>
              <p:cNvSpPr/>
              <p:nvPr/>
            </p:nvSpPr>
            <p:spPr>
              <a:xfrm>
                <a:off x="899592" y="199568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611560" y="1993599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606538" y="2242511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899592" y="2242511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606538" y="3013679"/>
              <a:ext cx="338773" cy="294631"/>
              <a:chOff x="606538" y="1993599"/>
              <a:chExt cx="338773" cy="294631"/>
            </a:xfrm>
            <a:grpFill/>
          </p:grpSpPr>
          <p:sp>
            <p:nvSpPr>
              <p:cNvPr id="34" name="Овал 33"/>
              <p:cNvSpPr/>
              <p:nvPr/>
            </p:nvSpPr>
            <p:spPr>
              <a:xfrm>
                <a:off x="899592" y="199568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611560" y="1993599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606538" y="2242511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899592" y="2242511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606538" y="3534377"/>
              <a:ext cx="338773" cy="294631"/>
              <a:chOff x="606538" y="1993599"/>
              <a:chExt cx="338773" cy="294631"/>
            </a:xfrm>
            <a:grpFill/>
          </p:grpSpPr>
          <p:sp>
            <p:nvSpPr>
              <p:cNvPr id="30" name="Овал 29"/>
              <p:cNvSpPr/>
              <p:nvPr/>
            </p:nvSpPr>
            <p:spPr>
              <a:xfrm>
                <a:off x="899592" y="199568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611560" y="1993599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606538" y="2242511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899592" y="2242511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</p:grpSp>
      <p:grpSp>
        <p:nvGrpSpPr>
          <p:cNvPr id="46" name="Группа 45"/>
          <p:cNvGrpSpPr/>
          <p:nvPr/>
        </p:nvGrpSpPr>
        <p:grpSpPr>
          <a:xfrm rot="5400000">
            <a:off x="6260674" y="4574335"/>
            <a:ext cx="458169" cy="2447212"/>
            <a:chOff x="606538" y="1993599"/>
            <a:chExt cx="343627" cy="1835409"/>
          </a:xfrm>
          <a:solidFill>
            <a:schemeClr val="bg1"/>
          </a:solidFill>
        </p:grpSpPr>
        <p:grpSp>
          <p:nvGrpSpPr>
            <p:cNvPr id="47" name="Группа 46"/>
            <p:cNvGrpSpPr/>
            <p:nvPr/>
          </p:nvGrpSpPr>
          <p:grpSpPr>
            <a:xfrm>
              <a:off x="606538" y="1993599"/>
              <a:ext cx="338773" cy="294631"/>
              <a:chOff x="606538" y="1993599"/>
              <a:chExt cx="338773" cy="294631"/>
            </a:xfrm>
            <a:grpFill/>
          </p:grpSpPr>
          <p:sp>
            <p:nvSpPr>
              <p:cNvPr id="63" name="Овал 62"/>
              <p:cNvSpPr/>
              <p:nvPr/>
            </p:nvSpPr>
            <p:spPr>
              <a:xfrm>
                <a:off x="899592" y="199568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" name="Овал 63"/>
              <p:cNvSpPr/>
              <p:nvPr/>
            </p:nvSpPr>
            <p:spPr>
              <a:xfrm>
                <a:off x="611560" y="1993599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5" name="Овал 64"/>
              <p:cNvSpPr/>
              <p:nvPr/>
            </p:nvSpPr>
            <p:spPr>
              <a:xfrm>
                <a:off x="606538" y="2242511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6" name="Овал 65"/>
              <p:cNvSpPr/>
              <p:nvPr/>
            </p:nvSpPr>
            <p:spPr>
              <a:xfrm>
                <a:off x="899592" y="2242511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611392" y="2499742"/>
              <a:ext cx="338773" cy="294631"/>
              <a:chOff x="606538" y="1993599"/>
              <a:chExt cx="338773" cy="294631"/>
            </a:xfrm>
            <a:grpFill/>
          </p:grpSpPr>
          <p:sp>
            <p:nvSpPr>
              <p:cNvPr id="59" name="Овал 58"/>
              <p:cNvSpPr/>
              <p:nvPr/>
            </p:nvSpPr>
            <p:spPr>
              <a:xfrm>
                <a:off x="899592" y="199568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611560" y="1993599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606538" y="2242511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899592" y="2242511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606538" y="3013679"/>
              <a:ext cx="338773" cy="294631"/>
              <a:chOff x="606538" y="1993599"/>
              <a:chExt cx="338773" cy="294631"/>
            </a:xfrm>
            <a:grpFill/>
          </p:grpSpPr>
          <p:sp>
            <p:nvSpPr>
              <p:cNvPr id="55" name="Овал 54"/>
              <p:cNvSpPr/>
              <p:nvPr/>
            </p:nvSpPr>
            <p:spPr>
              <a:xfrm>
                <a:off x="899592" y="199568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56" name="Овал 55"/>
              <p:cNvSpPr/>
              <p:nvPr/>
            </p:nvSpPr>
            <p:spPr>
              <a:xfrm>
                <a:off x="611560" y="1993599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57" name="Овал 56"/>
              <p:cNvSpPr/>
              <p:nvPr/>
            </p:nvSpPr>
            <p:spPr>
              <a:xfrm>
                <a:off x="606538" y="2242511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58" name="Овал 57"/>
              <p:cNvSpPr/>
              <p:nvPr/>
            </p:nvSpPr>
            <p:spPr>
              <a:xfrm>
                <a:off x="899592" y="2242511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50" name="Группа 49"/>
            <p:cNvGrpSpPr/>
            <p:nvPr/>
          </p:nvGrpSpPr>
          <p:grpSpPr>
            <a:xfrm>
              <a:off x="606538" y="3534377"/>
              <a:ext cx="338773" cy="294631"/>
              <a:chOff x="606538" y="1993599"/>
              <a:chExt cx="338773" cy="294631"/>
            </a:xfrm>
            <a:grpFill/>
          </p:grpSpPr>
          <p:sp>
            <p:nvSpPr>
              <p:cNvPr id="51" name="Овал 50"/>
              <p:cNvSpPr/>
              <p:nvPr/>
            </p:nvSpPr>
            <p:spPr>
              <a:xfrm>
                <a:off x="899592" y="199568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611560" y="1993599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606538" y="2242511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54" name="Овал 53"/>
              <p:cNvSpPr/>
              <p:nvPr/>
            </p:nvSpPr>
            <p:spPr>
              <a:xfrm>
                <a:off x="899592" y="2242511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</p:grpSp>
      <p:grpSp>
        <p:nvGrpSpPr>
          <p:cNvPr id="67" name="Группа 66"/>
          <p:cNvGrpSpPr/>
          <p:nvPr/>
        </p:nvGrpSpPr>
        <p:grpSpPr>
          <a:xfrm rot="10800000">
            <a:off x="10553060" y="-59953"/>
            <a:ext cx="709451" cy="3789377"/>
            <a:chOff x="606538" y="1993599"/>
            <a:chExt cx="343627" cy="1835409"/>
          </a:xfrm>
          <a:solidFill>
            <a:srgbClr val="0033CC"/>
          </a:solidFill>
        </p:grpSpPr>
        <p:grpSp>
          <p:nvGrpSpPr>
            <p:cNvPr id="68" name="Группа 67"/>
            <p:cNvGrpSpPr/>
            <p:nvPr/>
          </p:nvGrpSpPr>
          <p:grpSpPr>
            <a:xfrm>
              <a:off x="606538" y="1993599"/>
              <a:ext cx="338773" cy="294631"/>
              <a:chOff x="606538" y="1993599"/>
              <a:chExt cx="338773" cy="294631"/>
            </a:xfrm>
            <a:grpFill/>
          </p:grpSpPr>
          <p:sp>
            <p:nvSpPr>
              <p:cNvPr id="84" name="Овал 83"/>
              <p:cNvSpPr/>
              <p:nvPr/>
            </p:nvSpPr>
            <p:spPr>
              <a:xfrm>
                <a:off x="899592" y="1995686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85" name="Овал 84"/>
              <p:cNvSpPr/>
              <p:nvPr/>
            </p:nvSpPr>
            <p:spPr>
              <a:xfrm>
                <a:off x="611560" y="1993599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86" name="Овал 85"/>
              <p:cNvSpPr/>
              <p:nvPr/>
            </p:nvSpPr>
            <p:spPr>
              <a:xfrm>
                <a:off x="606538" y="2242511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87" name="Овал 86"/>
              <p:cNvSpPr/>
              <p:nvPr/>
            </p:nvSpPr>
            <p:spPr>
              <a:xfrm>
                <a:off x="899592" y="2242511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69" name="Группа 68"/>
            <p:cNvGrpSpPr/>
            <p:nvPr/>
          </p:nvGrpSpPr>
          <p:grpSpPr>
            <a:xfrm>
              <a:off x="611392" y="2499742"/>
              <a:ext cx="338773" cy="294631"/>
              <a:chOff x="606538" y="1993599"/>
              <a:chExt cx="338773" cy="294631"/>
            </a:xfrm>
            <a:grpFill/>
          </p:grpSpPr>
          <p:sp>
            <p:nvSpPr>
              <p:cNvPr id="80" name="Овал 79"/>
              <p:cNvSpPr/>
              <p:nvPr/>
            </p:nvSpPr>
            <p:spPr>
              <a:xfrm>
                <a:off x="899592" y="1995686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81" name="Овал 80"/>
              <p:cNvSpPr/>
              <p:nvPr/>
            </p:nvSpPr>
            <p:spPr>
              <a:xfrm>
                <a:off x="611560" y="1993599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82" name="Овал 81"/>
              <p:cNvSpPr/>
              <p:nvPr/>
            </p:nvSpPr>
            <p:spPr>
              <a:xfrm>
                <a:off x="606538" y="2242511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83" name="Овал 82"/>
              <p:cNvSpPr/>
              <p:nvPr/>
            </p:nvSpPr>
            <p:spPr>
              <a:xfrm>
                <a:off x="899592" y="2242511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70" name="Группа 69"/>
            <p:cNvGrpSpPr/>
            <p:nvPr/>
          </p:nvGrpSpPr>
          <p:grpSpPr>
            <a:xfrm>
              <a:off x="606538" y="3013679"/>
              <a:ext cx="338773" cy="294631"/>
              <a:chOff x="606538" y="1993599"/>
              <a:chExt cx="338773" cy="294631"/>
            </a:xfrm>
            <a:grpFill/>
          </p:grpSpPr>
          <p:sp>
            <p:nvSpPr>
              <p:cNvPr id="76" name="Овал 75"/>
              <p:cNvSpPr/>
              <p:nvPr/>
            </p:nvSpPr>
            <p:spPr>
              <a:xfrm>
                <a:off x="899592" y="1995686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77" name="Овал 76"/>
              <p:cNvSpPr/>
              <p:nvPr/>
            </p:nvSpPr>
            <p:spPr>
              <a:xfrm>
                <a:off x="611560" y="1993599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78" name="Овал 77"/>
              <p:cNvSpPr/>
              <p:nvPr/>
            </p:nvSpPr>
            <p:spPr>
              <a:xfrm>
                <a:off x="606538" y="2242511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79" name="Овал 78"/>
              <p:cNvSpPr/>
              <p:nvPr/>
            </p:nvSpPr>
            <p:spPr>
              <a:xfrm>
                <a:off x="899592" y="2242511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71" name="Группа 70"/>
            <p:cNvGrpSpPr/>
            <p:nvPr/>
          </p:nvGrpSpPr>
          <p:grpSpPr>
            <a:xfrm>
              <a:off x="606538" y="3534377"/>
              <a:ext cx="338773" cy="294631"/>
              <a:chOff x="606538" y="1993599"/>
              <a:chExt cx="338773" cy="294631"/>
            </a:xfrm>
            <a:grpFill/>
          </p:grpSpPr>
          <p:sp>
            <p:nvSpPr>
              <p:cNvPr id="72" name="Овал 71"/>
              <p:cNvSpPr/>
              <p:nvPr/>
            </p:nvSpPr>
            <p:spPr>
              <a:xfrm>
                <a:off x="899592" y="1995686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73" name="Овал 72"/>
              <p:cNvSpPr/>
              <p:nvPr/>
            </p:nvSpPr>
            <p:spPr>
              <a:xfrm>
                <a:off x="611560" y="1993599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74" name="Овал 73"/>
              <p:cNvSpPr/>
              <p:nvPr/>
            </p:nvSpPr>
            <p:spPr>
              <a:xfrm>
                <a:off x="606538" y="2242511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899592" y="2242511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</p:grpSp>
      <p:grpSp>
        <p:nvGrpSpPr>
          <p:cNvPr id="88" name="Группа 87"/>
          <p:cNvGrpSpPr/>
          <p:nvPr/>
        </p:nvGrpSpPr>
        <p:grpSpPr>
          <a:xfrm rot="10800000">
            <a:off x="9292068" y="-1654837"/>
            <a:ext cx="709451" cy="3789377"/>
            <a:chOff x="606538" y="1993599"/>
            <a:chExt cx="343627" cy="1835409"/>
          </a:xfrm>
          <a:solidFill>
            <a:srgbClr val="0033CC"/>
          </a:solidFill>
        </p:grpSpPr>
        <p:grpSp>
          <p:nvGrpSpPr>
            <p:cNvPr id="89" name="Группа 88"/>
            <p:cNvGrpSpPr/>
            <p:nvPr/>
          </p:nvGrpSpPr>
          <p:grpSpPr>
            <a:xfrm>
              <a:off x="606538" y="1993599"/>
              <a:ext cx="338773" cy="294631"/>
              <a:chOff x="606538" y="1993599"/>
              <a:chExt cx="338773" cy="294631"/>
            </a:xfrm>
            <a:grpFill/>
          </p:grpSpPr>
          <p:sp>
            <p:nvSpPr>
              <p:cNvPr id="105" name="Овал 104"/>
              <p:cNvSpPr/>
              <p:nvPr/>
            </p:nvSpPr>
            <p:spPr>
              <a:xfrm>
                <a:off x="899592" y="1995686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106" name="Овал 105"/>
              <p:cNvSpPr/>
              <p:nvPr/>
            </p:nvSpPr>
            <p:spPr>
              <a:xfrm>
                <a:off x="611560" y="1993599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107" name="Овал 106"/>
              <p:cNvSpPr/>
              <p:nvPr/>
            </p:nvSpPr>
            <p:spPr>
              <a:xfrm>
                <a:off x="606538" y="2242511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108" name="Овал 107"/>
              <p:cNvSpPr/>
              <p:nvPr/>
            </p:nvSpPr>
            <p:spPr>
              <a:xfrm>
                <a:off x="899592" y="2242511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90" name="Группа 89"/>
            <p:cNvGrpSpPr/>
            <p:nvPr/>
          </p:nvGrpSpPr>
          <p:grpSpPr>
            <a:xfrm>
              <a:off x="611392" y="2499742"/>
              <a:ext cx="338773" cy="294631"/>
              <a:chOff x="606538" y="1993599"/>
              <a:chExt cx="338773" cy="294631"/>
            </a:xfrm>
            <a:grpFill/>
          </p:grpSpPr>
          <p:sp>
            <p:nvSpPr>
              <p:cNvPr id="101" name="Овал 100"/>
              <p:cNvSpPr/>
              <p:nvPr/>
            </p:nvSpPr>
            <p:spPr>
              <a:xfrm>
                <a:off x="899592" y="1995686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102" name="Овал 101"/>
              <p:cNvSpPr/>
              <p:nvPr/>
            </p:nvSpPr>
            <p:spPr>
              <a:xfrm>
                <a:off x="611560" y="1993599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103" name="Овал 102"/>
              <p:cNvSpPr/>
              <p:nvPr/>
            </p:nvSpPr>
            <p:spPr>
              <a:xfrm>
                <a:off x="606538" y="2242511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104" name="Овал 103"/>
              <p:cNvSpPr/>
              <p:nvPr/>
            </p:nvSpPr>
            <p:spPr>
              <a:xfrm>
                <a:off x="899592" y="2242511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91" name="Группа 90"/>
            <p:cNvGrpSpPr/>
            <p:nvPr/>
          </p:nvGrpSpPr>
          <p:grpSpPr>
            <a:xfrm>
              <a:off x="606538" y="3013679"/>
              <a:ext cx="338773" cy="294631"/>
              <a:chOff x="606538" y="1993599"/>
              <a:chExt cx="338773" cy="294631"/>
            </a:xfrm>
            <a:grpFill/>
          </p:grpSpPr>
          <p:sp>
            <p:nvSpPr>
              <p:cNvPr id="97" name="Овал 96"/>
              <p:cNvSpPr/>
              <p:nvPr/>
            </p:nvSpPr>
            <p:spPr>
              <a:xfrm>
                <a:off x="899592" y="1995686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98" name="Овал 97"/>
              <p:cNvSpPr/>
              <p:nvPr/>
            </p:nvSpPr>
            <p:spPr>
              <a:xfrm>
                <a:off x="611560" y="1993599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99" name="Овал 98"/>
              <p:cNvSpPr/>
              <p:nvPr/>
            </p:nvSpPr>
            <p:spPr>
              <a:xfrm>
                <a:off x="606538" y="2242511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100" name="Овал 99"/>
              <p:cNvSpPr/>
              <p:nvPr/>
            </p:nvSpPr>
            <p:spPr>
              <a:xfrm>
                <a:off x="899592" y="2242511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92" name="Группа 91"/>
            <p:cNvGrpSpPr/>
            <p:nvPr/>
          </p:nvGrpSpPr>
          <p:grpSpPr>
            <a:xfrm>
              <a:off x="606538" y="3534377"/>
              <a:ext cx="338773" cy="294631"/>
              <a:chOff x="606538" y="1993599"/>
              <a:chExt cx="338773" cy="294631"/>
            </a:xfrm>
            <a:grpFill/>
          </p:grpSpPr>
          <p:sp>
            <p:nvSpPr>
              <p:cNvPr id="93" name="Овал 92"/>
              <p:cNvSpPr/>
              <p:nvPr/>
            </p:nvSpPr>
            <p:spPr>
              <a:xfrm>
                <a:off x="899592" y="1995686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94" name="Овал 93"/>
              <p:cNvSpPr/>
              <p:nvPr/>
            </p:nvSpPr>
            <p:spPr>
              <a:xfrm>
                <a:off x="611560" y="1993599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95" name="Овал 94"/>
              <p:cNvSpPr/>
              <p:nvPr/>
            </p:nvSpPr>
            <p:spPr>
              <a:xfrm>
                <a:off x="606538" y="2242511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96" name="Овал 95"/>
              <p:cNvSpPr/>
              <p:nvPr/>
            </p:nvSpPr>
            <p:spPr>
              <a:xfrm>
                <a:off x="899592" y="2242511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15" y="-210472"/>
            <a:ext cx="3825856" cy="29889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887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765" y="-106514"/>
            <a:ext cx="2070641" cy="1617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49" y="0"/>
            <a:ext cx="1545394" cy="1237081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38200" y="1362075"/>
            <a:ext cx="10515600" cy="48148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sz="3600" b="1" dirty="0" smtClean="0">
              <a:solidFill>
                <a:srgbClr val="0033CC"/>
              </a:solidFill>
            </a:endParaRPr>
          </a:p>
          <a:p>
            <a:pPr marL="742950" indent="-742950" algn="just">
              <a:buAutoNum type="arabicParenR"/>
            </a:pPr>
            <a:r>
              <a:rPr lang="ru-RU" sz="3600" dirty="0" smtClean="0">
                <a:solidFill>
                  <a:srgbClr val="0033CC"/>
                </a:solidFill>
              </a:rPr>
              <a:t>самой многочисленной является группа учителей со стажем свыше 25 лет (46,2%); </a:t>
            </a:r>
          </a:p>
          <a:p>
            <a:pPr marL="742950" indent="-742950" algn="just">
              <a:buAutoNum type="arabicParenR"/>
            </a:pPr>
            <a:r>
              <a:rPr lang="ru-RU" sz="3600" dirty="0" smtClean="0">
                <a:solidFill>
                  <a:srgbClr val="0033CC"/>
                </a:solidFill>
              </a:rPr>
              <a:t> снижение численности учителей в группе учителей с педагогическим стажем от 3 до 5 лет по сравнению с группой учителей, относящихся к молодым специалистам (со стажем до 3 лет); </a:t>
            </a:r>
          </a:p>
          <a:p>
            <a:pPr marL="742950" indent="-742950" algn="just">
              <a:buAutoNum type="arabicParenR"/>
            </a:pPr>
            <a:r>
              <a:rPr lang="ru-RU" sz="3600" dirty="0" smtClean="0">
                <a:solidFill>
                  <a:srgbClr val="0033CC"/>
                </a:solidFill>
              </a:rPr>
              <a:t> учителя со стажем от 3 до 5 лет стали самой незащищенной группой в связи с утратой социальной поддержки как молодые специалисты и невозможностью достижения за три года высокого уровня квалификации;</a:t>
            </a:r>
            <a:endParaRPr lang="ru-RU" sz="3600" b="1" dirty="0">
              <a:solidFill>
                <a:srgbClr val="0033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47925" y="514350"/>
            <a:ext cx="689609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3600" b="1" dirty="0" smtClean="0">
                <a:solidFill>
                  <a:srgbClr val="0033CC"/>
                </a:solidFill>
              </a:rPr>
              <a:t>ВЫЯВЛЕНО</a:t>
            </a:r>
            <a:r>
              <a:rPr lang="ru-RU" sz="3600" dirty="0" smtClean="0">
                <a:solidFill>
                  <a:srgbClr val="0033CC"/>
                </a:solidFill>
              </a:rPr>
              <a:t>:</a:t>
            </a:r>
            <a:endParaRPr lang="ru-RU" sz="3600" b="1" dirty="0" smtClean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84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765" y="-106514"/>
            <a:ext cx="2070641" cy="1617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49" y="0"/>
            <a:ext cx="1545394" cy="1237081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38199" y="1733549"/>
            <a:ext cx="4638675" cy="3105151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200" b="1" dirty="0" smtClean="0">
                <a:solidFill>
                  <a:srgbClr val="0033CC"/>
                </a:solidFill>
              </a:rPr>
              <a:t>Структура учебной нагрузки в 2018 г.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200" dirty="0" smtClean="0">
                <a:solidFill>
                  <a:srgbClr val="0033CC"/>
                </a:solidFill>
              </a:rPr>
              <a:t>свыше 36 часов – 2,17%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200" dirty="0" smtClean="0">
                <a:solidFill>
                  <a:srgbClr val="0033CC"/>
                </a:solidFill>
              </a:rPr>
              <a:t>от 28 до 36 часов – 19,47%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200" dirty="0" smtClean="0">
                <a:solidFill>
                  <a:srgbClr val="C00000"/>
                </a:solidFill>
              </a:rPr>
              <a:t>от</a:t>
            </a:r>
            <a:r>
              <a:rPr lang="ru-RU" sz="2200" dirty="0" smtClean="0">
                <a:solidFill>
                  <a:srgbClr val="0033CC"/>
                </a:solidFill>
              </a:rPr>
              <a:t> </a:t>
            </a:r>
            <a:r>
              <a:rPr lang="ru-RU" sz="2200" dirty="0" smtClean="0">
                <a:solidFill>
                  <a:srgbClr val="C00000"/>
                </a:solidFill>
              </a:rPr>
              <a:t>19 до 27 часов -49,43%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200" dirty="0" smtClean="0">
                <a:solidFill>
                  <a:srgbClr val="C00000"/>
                </a:solidFill>
              </a:rPr>
              <a:t>от 9 до 18 часов- 25,61%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200" dirty="0" smtClean="0">
                <a:solidFill>
                  <a:srgbClr val="0033CC"/>
                </a:solidFill>
              </a:rPr>
              <a:t>менее 9 часов- 3,31%</a:t>
            </a:r>
          </a:p>
          <a:p>
            <a:pPr marL="742950" indent="-742950">
              <a:buNone/>
            </a:pPr>
            <a:endParaRPr lang="ru-RU" sz="2000" dirty="0" smtClean="0">
              <a:solidFill>
                <a:srgbClr val="0033CC"/>
              </a:solidFill>
            </a:endParaRPr>
          </a:p>
          <a:p>
            <a:pPr marL="742950" indent="-742950">
              <a:buNone/>
            </a:pPr>
            <a:endParaRPr lang="ru-RU" sz="2000" dirty="0" smtClean="0">
              <a:solidFill>
                <a:srgbClr val="0033CC"/>
              </a:solidFill>
            </a:endParaRPr>
          </a:p>
          <a:p>
            <a:pPr marL="742950" indent="-742950">
              <a:buNone/>
            </a:pPr>
            <a:endParaRPr lang="ru-RU" sz="2000" b="1" dirty="0" smtClean="0">
              <a:solidFill>
                <a:srgbClr val="0033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47900" y="361950"/>
            <a:ext cx="772477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3600" b="1" dirty="0" smtClean="0">
                <a:solidFill>
                  <a:srgbClr val="FF0000"/>
                </a:solidFill>
              </a:rPr>
              <a:t>Интенсификация педагогической деятельности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57824" y="1666875"/>
            <a:ext cx="4572001" cy="3197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sz="2000" b="1" dirty="0" smtClean="0">
                <a:solidFill>
                  <a:srgbClr val="0033CC"/>
                </a:solidFill>
              </a:rPr>
              <a:t>Структура учебной нагрузки в 2023 г.</a:t>
            </a:r>
          </a:p>
          <a:p>
            <a:pPr marL="742950" indent="-742950"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свыше 36 часов – </a:t>
            </a:r>
            <a:r>
              <a:rPr lang="ru-RU" sz="2000" dirty="0" smtClean="0">
                <a:solidFill>
                  <a:srgbClr val="C00000"/>
                </a:solidFill>
              </a:rPr>
              <a:t>6,7</a:t>
            </a:r>
            <a:r>
              <a:rPr lang="ru-RU" sz="2000" dirty="0" smtClean="0">
                <a:solidFill>
                  <a:srgbClr val="C00000"/>
                </a:solidFill>
              </a:rPr>
              <a:t>%</a:t>
            </a:r>
            <a:endParaRPr lang="ru-RU" sz="2000" dirty="0" smtClean="0">
              <a:solidFill>
                <a:srgbClr val="C00000"/>
              </a:solidFill>
            </a:endParaRPr>
          </a:p>
          <a:p>
            <a:pPr marL="742950" indent="-742950"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от 27 до 35 часов </a:t>
            </a:r>
            <a:r>
              <a:rPr lang="ru-RU" sz="2000" dirty="0" smtClean="0">
                <a:solidFill>
                  <a:srgbClr val="C00000"/>
                </a:solidFill>
              </a:rPr>
              <a:t>–30,7%</a:t>
            </a:r>
            <a:endParaRPr lang="ru-RU" sz="2000" dirty="0" smtClean="0">
              <a:solidFill>
                <a:srgbClr val="C00000"/>
              </a:solidFill>
            </a:endParaRPr>
          </a:p>
          <a:p>
            <a:pPr marL="742950" indent="-742950"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sz="2000" dirty="0" smtClean="0">
                <a:solidFill>
                  <a:srgbClr val="0033CC"/>
                </a:solidFill>
              </a:rPr>
              <a:t>от 18 до 26 часов </a:t>
            </a:r>
            <a:r>
              <a:rPr lang="ru-RU" sz="2000" dirty="0" smtClean="0">
                <a:solidFill>
                  <a:srgbClr val="0033CC"/>
                </a:solidFill>
              </a:rPr>
              <a:t>-39,1%</a:t>
            </a:r>
            <a:endParaRPr lang="ru-RU" sz="2000" dirty="0" smtClean="0">
              <a:solidFill>
                <a:srgbClr val="0033CC"/>
              </a:solidFill>
            </a:endParaRPr>
          </a:p>
          <a:p>
            <a:pPr marL="742950" indent="-742950"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sz="2000" dirty="0" smtClean="0">
                <a:solidFill>
                  <a:srgbClr val="0033CC"/>
                </a:solidFill>
              </a:rPr>
              <a:t>от 9 до 17 </a:t>
            </a:r>
            <a:r>
              <a:rPr lang="ru-RU" sz="2000" smtClean="0">
                <a:solidFill>
                  <a:srgbClr val="0033CC"/>
                </a:solidFill>
              </a:rPr>
              <a:t>часов- </a:t>
            </a:r>
            <a:r>
              <a:rPr lang="ru-RU" sz="2000" smtClean="0">
                <a:solidFill>
                  <a:srgbClr val="0033CC"/>
                </a:solidFill>
              </a:rPr>
              <a:t>21,2</a:t>
            </a:r>
            <a:r>
              <a:rPr lang="ru-RU" sz="2000" smtClean="0">
                <a:solidFill>
                  <a:srgbClr val="0033CC"/>
                </a:solidFill>
              </a:rPr>
              <a:t>%</a:t>
            </a:r>
            <a:endParaRPr lang="ru-RU" sz="2000" dirty="0" smtClean="0">
              <a:solidFill>
                <a:srgbClr val="0033CC"/>
              </a:solidFill>
            </a:endParaRPr>
          </a:p>
          <a:p>
            <a:pPr marL="742950" indent="-742950"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sz="2000" dirty="0" smtClean="0">
                <a:solidFill>
                  <a:srgbClr val="0033CC"/>
                </a:solidFill>
              </a:rPr>
              <a:t>менее 9 часов- 2,3%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7250" y="4867275"/>
            <a:ext cx="101631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742950" indent="-742950" algn="just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742950" indent="-742950" algn="just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Существенная интенсификация педагогического труда: 7,1% учителей находятся в зоне риска профессионального выгорания </a:t>
            </a:r>
          </a:p>
        </p:txBody>
      </p:sp>
    </p:spTree>
    <p:extLst>
      <p:ext uri="{BB962C8B-B14F-4D97-AF65-F5344CB8AC3E}">
        <p14:creationId xmlns="" xmlns:p14="http://schemas.microsoft.com/office/powerpoint/2010/main" val="22984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765" y="-106514"/>
            <a:ext cx="2070641" cy="1617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49" y="0"/>
            <a:ext cx="1545394" cy="1237081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38200" y="1362075"/>
            <a:ext cx="10515600" cy="4814888"/>
          </a:xfrm>
        </p:spPr>
        <p:txBody>
          <a:bodyPr>
            <a:normAutofit/>
          </a:bodyPr>
          <a:lstStyle/>
          <a:p>
            <a:pPr marL="742950" indent="-742950" algn="just">
              <a:buNone/>
            </a:pPr>
            <a:r>
              <a:rPr lang="ru-RU" sz="2000" b="1" dirty="0" smtClean="0">
                <a:solidFill>
                  <a:srgbClr val="0033CC"/>
                </a:solidFill>
              </a:rPr>
              <a:t>Значительное сужение гарантированных прав педагогических работников на качественное повышение квалификации (ст.76 ФЗ №273 «Об образовании в РФ») и на социально-экономическое обеспечение этого права (согласно п.п.2 п. 5 ст.47 ФЗ-273)</a:t>
            </a:r>
          </a:p>
          <a:p>
            <a:pPr marL="742950" indent="-742950" algn="just">
              <a:buNone/>
            </a:pPr>
            <a:endParaRPr lang="ru-RU" sz="2000" b="1" dirty="0" smtClean="0">
              <a:solidFill>
                <a:srgbClr val="0033CC"/>
              </a:solidFill>
            </a:endParaRPr>
          </a:p>
          <a:p>
            <a:pPr marL="742950" indent="-742950">
              <a:buNone/>
            </a:pPr>
            <a:r>
              <a:rPr lang="ru-RU" sz="2000" b="1" dirty="0" smtClean="0">
                <a:solidFill>
                  <a:srgbClr val="0033CC"/>
                </a:solidFill>
              </a:rPr>
              <a:t>- Очное обучение с отрывом от работы-4%</a:t>
            </a:r>
          </a:p>
          <a:p>
            <a:pPr marL="742950" indent="-742950">
              <a:buNone/>
            </a:pPr>
            <a:r>
              <a:rPr lang="ru-RU" sz="2000" b="1" dirty="0" smtClean="0">
                <a:solidFill>
                  <a:srgbClr val="0033CC"/>
                </a:solidFill>
              </a:rPr>
              <a:t>- Очное обучение с отрывом от работы с прохождением части курса в …-13,9%</a:t>
            </a:r>
          </a:p>
          <a:p>
            <a:pPr marL="742950" indent="-742950">
              <a:buNone/>
            </a:pPr>
            <a:r>
              <a:rPr lang="ru-RU" sz="2000" b="1" dirty="0" smtClean="0">
                <a:solidFill>
                  <a:srgbClr val="0033CC"/>
                </a:solidFill>
              </a:rPr>
              <a:t>- Очное обучение без отрыва от работы (в вечернее время, каникулярное)-8,6%</a:t>
            </a:r>
          </a:p>
          <a:p>
            <a:pPr marL="742950" indent="-742950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- Дистанционное обучение -72,3%</a:t>
            </a:r>
          </a:p>
          <a:p>
            <a:pPr marL="742950" indent="-742950">
              <a:buNone/>
            </a:pPr>
            <a:r>
              <a:rPr lang="ru-RU" sz="2000" b="1" dirty="0" smtClean="0">
                <a:solidFill>
                  <a:srgbClr val="0033CC"/>
                </a:solidFill>
              </a:rPr>
              <a:t>- Стажировка -0,2%</a:t>
            </a:r>
          </a:p>
          <a:p>
            <a:pPr marL="742950" indent="-742950">
              <a:buNone/>
            </a:pPr>
            <a:r>
              <a:rPr lang="ru-RU" sz="2000" b="1" dirty="0" smtClean="0">
                <a:solidFill>
                  <a:srgbClr val="0033CC"/>
                </a:solidFill>
              </a:rPr>
              <a:t>- Заочное -0,1%</a:t>
            </a:r>
          </a:p>
          <a:p>
            <a:pPr marL="742950" indent="-742950">
              <a:buNone/>
            </a:pPr>
            <a:r>
              <a:rPr lang="ru-RU" sz="2000" b="1" dirty="0" smtClean="0">
                <a:solidFill>
                  <a:srgbClr val="0033CC"/>
                </a:solidFill>
              </a:rPr>
              <a:t>- </a:t>
            </a:r>
            <a:r>
              <a:rPr lang="ru-RU" sz="2000" b="1" dirty="0" err="1" smtClean="0">
                <a:solidFill>
                  <a:srgbClr val="0033CC"/>
                </a:solidFill>
              </a:rPr>
              <a:t>Очно-заочное</a:t>
            </a:r>
            <a:r>
              <a:rPr lang="ru-RU" sz="2000" b="1" dirty="0" smtClean="0">
                <a:solidFill>
                  <a:srgbClr val="0033CC"/>
                </a:solidFill>
              </a:rPr>
              <a:t> -0,3%</a:t>
            </a:r>
          </a:p>
          <a:p>
            <a:pPr marL="742950" indent="-742950">
              <a:buNone/>
            </a:pPr>
            <a:r>
              <a:rPr lang="ru-RU" sz="2000" b="1" dirty="0" smtClean="0">
                <a:solidFill>
                  <a:srgbClr val="0033CC"/>
                </a:solidFill>
              </a:rPr>
              <a:t>- Иное -0,6%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47925" y="514350"/>
            <a:ext cx="689609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3600" dirty="0" smtClean="0">
                <a:solidFill>
                  <a:srgbClr val="0033CC"/>
                </a:solidFill>
              </a:rPr>
              <a:t>ВЫЯВЛЕНО*:</a:t>
            </a:r>
            <a:endParaRPr lang="ru-RU" sz="3600" b="1" dirty="0" smtClean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84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765" y="-106514"/>
            <a:ext cx="2070641" cy="1617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49" y="0"/>
            <a:ext cx="1545394" cy="1237081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38200" y="1362075"/>
            <a:ext cx="10515600" cy="4814888"/>
          </a:xfrm>
        </p:spPr>
        <p:txBody>
          <a:bodyPr>
            <a:normAutofit fontScale="92500" lnSpcReduction="20000"/>
          </a:bodyPr>
          <a:lstStyle/>
          <a:p>
            <a:pPr marL="742950" indent="-742950" algn="just">
              <a:buNone/>
            </a:pPr>
            <a:r>
              <a:rPr lang="ru-RU" sz="2000" b="1" dirty="0" smtClean="0">
                <a:solidFill>
                  <a:srgbClr val="0033CC"/>
                </a:solidFill>
              </a:rPr>
              <a:t>Доля программ, направленных на развитие универсальных компетенций учителей:</a:t>
            </a:r>
          </a:p>
          <a:p>
            <a:pPr marL="742950" indent="-742950" algn="just">
              <a:buNone/>
            </a:pPr>
            <a:r>
              <a:rPr lang="ru-RU" sz="2000" b="1" dirty="0" smtClean="0">
                <a:solidFill>
                  <a:srgbClr val="0033CC"/>
                </a:solidFill>
              </a:rPr>
              <a:t>-Критическое и системное мышление </a:t>
            </a:r>
          </a:p>
          <a:p>
            <a:pPr marL="742950" indent="-742950" algn="just">
              <a:buNone/>
            </a:pPr>
            <a:r>
              <a:rPr lang="ru-RU" sz="2000" b="1" dirty="0" smtClean="0">
                <a:solidFill>
                  <a:srgbClr val="0033CC"/>
                </a:solidFill>
              </a:rPr>
              <a:t>-Разработка и реализация проектов </a:t>
            </a:r>
          </a:p>
          <a:p>
            <a:pPr marL="742950" indent="-742950" algn="just">
              <a:buNone/>
            </a:pPr>
            <a:r>
              <a:rPr lang="ru-RU" sz="2000" b="1" dirty="0" smtClean="0">
                <a:solidFill>
                  <a:srgbClr val="0033CC"/>
                </a:solidFill>
              </a:rPr>
              <a:t>-Командная работа и лидерство </a:t>
            </a:r>
          </a:p>
          <a:p>
            <a:pPr marL="742950" indent="-742950" algn="just">
              <a:buNone/>
            </a:pPr>
            <a:r>
              <a:rPr lang="ru-RU" sz="2000" b="1" dirty="0" smtClean="0">
                <a:solidFill>
                  <a:srgbClr val="0033CC"/>
                </a:solidFill>
              </a:rPr>
              <a:t>-Коммуникация </a:t>
            </a:r>
          </a:p>
          <a:p>
            <a:pPr marL="742950" indent="-742950" algn="just">
              <a:buNone/>
            </a:pPr>
            <a:r>
              <a:rPr lang="ru-RU" sz="2000" b="1" dirty="0" smtClean="0">
                <a:solidFill>
                  <a:srgbClr val="0033CC"/>
                </a:solidFill>
              </a:rPr>
              <a:t>-Межкультурное взаимодействие </a:t>
            </a:r>
          </a:p>
          <a:p>
            <a:pPr marL="742950" indent="-742950" algn="just">
              <a:buNone/>
            </a:pPr>
            <a:r>
              <a:rPr lang="ru-RU" sz="2000" b="1" dirty="0" smtClean="0">
                <a:solidFill>
                  <a:srgbClr val="0033CC"/>
                </a:solidFill>
              </a:rPr>
              <a:t>-Самоорганизация и саморазвитие </a:t>
            </a:r>
          </a:p>
          <a:p>
            <a:pPr marL="742950" indent="-742950" algn="just">
              <a:buNone/>
            </a:pPr>
            <a:r>
              <a:rPr lang="ru-RU" sz="2000" b="1" dirty="0" smtClean="0">
                <a:solidFill>
                  <a:srgbClr val="0033CC"/>
                </a:solidFill>
              </a:rPr>
              <a:t>-Безопасность жизнедеятельности </a:t>
            </a:r>
          </a:p>
          <a:p>
            <a:pPr marL="742950" indent="-742950" algn="just">
              <a:buNone/>
            </a:pPr>
            <a:r>
              <a:rPr lang="ru-RU" sz="2000" b="1" dirty="0" smtClean="0">
                <a:solidFill>
                  <a:srgbClr val="0033CC"/>
                </a:solidFill>
              </a:rPr>
              <a:t>-Экономическая культура </a:t>
            </a:r>
          </a:p>
          <a:p>
            <a:pPr marL="742950" indent="-742950" algn="just">
              <a:buNone/>
            </a:pPr>
            <a:r>
              <a:rPr lang="ru-RU" sz="2000" b="1" dirty="0" smtClean="0">
                <a:solidFill>
                  <a:srgbClr val="0033CC"/>
                </a:solidFill>
              </a:rPr>
              <a:t>-Гражданская позиция </a:t>
            </a:r>
          </a:p>
          <a:p>
            <a:pPr marL="742950" indent="-742950" algn="just">
              <a:buNone/>
            </a:pPr>
            <a:r>
              <a:rPr lang="ru-RU" sz="2000" b="1" dirty="0" smtClean="0">
                <a:solidFill>
                  <a:srgbClr val="0033CC"/>
                </a:solidFill>
              </a:rPr>
              <a:t>-Развитие двух и более компетенций</a:t>
            </a:r>
          </a:p>
          <a:p>
            <a:pPr marL="742950" indent="-742950" algn="just">
              <a:buNone/>
            </a:pPr>
            <a:endParaRPr lang="ru-RU" sz="2000" b="1" dirty="0" smtClean="0">
              <a:solidFill>
                <a:srgbClr val="0033CC"/>
              </a:solidFill>
            </a:endParaRPr>
          </a:p>
          <a:p>
            <a:pPr marL="742950" indent="-742950" algn="just">
              <a:buNone/>
            </a:pPr>
            <a:r>
              <a:rPr lang="ru-RU" sz="2200" b="1" dirty="0" smtClean="0">
                <a:solidFill>
                  <a:srgbClr val="FF0000"/>
                </a:solidFill>
              </a:rPr>
              <a:t>Вместе с тем, от 42% до 59% ДПП не ориентированы на развитие или совершенствование каких-либо универсальных компетенций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00325" y="133348"/>
            <a:ext cx="72771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just">
              <a:lnSpc>
                <a:spcPct val="90000"/>
              </a:lnSpc>
              <a:spcBef>
                <a:spcPts val="1000"/>
              </a:spcBef>
            </a:pPr>
            <a:r>
              <a:rPr lang="ru-RU" sz="3600" b="1" dirty="0" smtClean="0">
                <a:solidFill>
                  <a:srgbClr val="C00000"/>
                </a:solidFill>
              </a:rPr>
              <a:t>Комплексное системное развитие профессионализма</a:t>
            </a:r>
          </a:p>
        </p:txBody>
      </p:sp>
    </p:spTree>
    <p:extLst>
      <p:ext uri="{BB962C8B-B14F-4D97-AF65-F5344CB8AC3E}">
        <p14:creationId xmlns="" xmlns:p14="http://schemas.microsoft.com/office/powerpoint/2010/main" val="22984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765" y="-106514"/>
            <a:ext cx="2070641" cy="1617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49" y="0"/>
            <a:ext cx="1545394" cy="1237081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553324" y="3990975"/>
            <a:ext cx="3971925" cy="112395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000" dirty="0" smtClean="0"/>
              <a:t>Лиль </a:t>
            </a:r>
            <a:r>
              <a:rPr lang="ru-RU" sz="2000" dirty="0" err="1" smtClean="0"/>
              <a:t>Микела</a:t>
            </a:r>
            <a:r>
              <a:rPr lang="ru-RU" sz="2000" dirty="0" smtClean="0"/>
              <a:t> — виртуальный </a:t>
            </a:r>
            <a:r>
              <a:rPr lang="ru-RU" sz="2000" dirty="0" err="1" smtClean="0"/>
              <a:t>инфлюэнсер</a:t>
            </a:r>
            <a:r>
              <a:rPr lang="ru-RU" sz="2000" dirty="0" smtClean="0"/>
              <a:t>, модель и певица. Она стала известна благодаря активности в своём </a:t>
            </a:r>
            <a:r>
              <a:rPr lang="ru-RU" sz="2000" dirty="0" err="1" smtClean="0"/>
              <a:t>аккаунте</a:t>
            </a:r>
            <a:r>
              <a:rPr lang="ru-RU" sz="2000" dirty="0" smtClean="0"/>
              <a:t> в Интернете. Долгое время подписчики не подозревали, что девушка не является реальной личностью, а компьютерным 3D-персонажем, обладающим интеллектом.</a:t>
            </a:r>
          </a:p>
          <a:p>
            <a:endParaRPr lang="ru-RU" sz="2000" dirty="0" smtClean="0"/>
          </a:p>
          <a:p>
            <a:pPr marL="742950" indent="-742950" algn="just">
              <a:buFontTx/>
              <a:buChar char="-"/>
            </a:pPr>
            <a:endParaRPr lang="ru-RU" sz="2000" dirty="0" smtClean="0"/>
          </a:p>
          <a:p>
            <a:pPr marL="742950" indent="-742950" algn="just">
              <a:buFontTx/>
              <a:buChar char="-"/>
            </a:pPr>
            <a:endParaRPr lang="ru-RU" sz="2000" dirty="0" smtClean="0"/>
          </a:p>
          <a:p>
            <a:pPr marL="742950" indent="-742950" algn="just">
              <a:buNone/>
            </a:pPr>
            <a:endParaRPr lang="ru-RU" sz="2000" dirty="0" smtClean="0"/>
          </a:p>
          <a:p>
            <a:pPr marL="742950" indent="-742950" algn="just">
              <a:buNone/>
            </a:pPr>
            <a:endParaRPr lang="ru-RU" sz="20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085975" y="514351"/>
            <a:ext cx="808672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</a:pPr>
            <a:r>
              <a:rPr lang="ru-RU" sz="3600" b="1" dirty="0" smtClean="0">
                <a:solidFill>
                  <a:srgbClr val="C00000"/>
                </a:solidFill>
              </a:rPr>
              <a:t>Новый уклад: цифровая образовательная среда</a:t>
            </a:r>
          </a:p>
        </p:txBody>
      </p:sp>
      <p:pic>
        <p:nvPicPr>
          <p:cNvPr id="5122" name="Picture 2" descr="https://i.siteapi.org/ako6ibhQzrMndhtL6lj7ATY5rAE=/0x0:1200x849/s.siteapi.org/942d403b0e0c4c6.ru/img/9uzeeopws80kswwgwkk0oco0ssoc0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375" y="1638300"/>
            <a:ext cx="4314825" cy="32861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57550" y="5400675"/>
            <a:ext cx="49339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buNone/>
            </a:pPr>
            <a:r>
              <a:rPr lang="ru-RU" dirty="0" smtClean="0"/>
              <a:t>Внешность первого в мире робота-телеведущего скопирована с реального сотрудника китайского государственного информационного агентства «</a:t>
            </a:r>
            <a:r>
              <a:rPr lang="ru-RU" dirty="0" err="1" smtClean="0"/>
              <a:t>Синьхуа</a:t>
            </a:r>
            <a:r>
              <a:rPr lang="ru-RU" dirty="0" smtClean="0"/>
              <a:t>» — </a:t>
            </a:r>
            <a:r>
              <a:rPr lang="ru-RU" dirty="0" err="1" smtClean="0"/>
              <a:t>Чжан</a:t>
            </a:r>
            <a:r>
              <a:rPr lang="ru-RU" dirty="0" smtClean="0"/>
              <a:t> </a:t>
            </a:r>
            <a:r>
              <a:rPr lang="ru-RU" dirty="0" err="1" smtClean="0"/>
              <a:t>Чжао</a:t>
            </a:r>
            <a:r>
              <a:rPr lang="ru-RU" dirty="0" smtClean="0"/>
              <a:t>.</a:t>
            </a:r>
            <a:endParaRPr lang="ru-RU" b="1" dirty="0" smtClean="0">
              <a:solidFill>
                <a:srgbClr val="0033CC"/>
              </a:solidFill>
            </a:endParaRPr>
          </a:p>
        </p:txBody>
      </p:sp>
      <p:pic>
        <p:nvPicPr>
          <p:cNvPr id="5126" name="Picture 6" descr="https://loveincorporated.blob.core.windows.net/contentimages/largesize/878e3ddd-575b-4187-b548-0924486eb522-AI_news_anchor_courtesy_Xinhua_New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2367" y="3762375"/>
            <a:ext cx="2332675" cy="1552575"/>
          </a:xfrm>
          <a:prstGeom prst="rect">
            <a:avLst/>
          </a:prstGeom>
          <a:noFill/>
        </p:spPr>
      </p:pic>
      <p:pic>
        <p:nvPicPr>
          <p:cNvPr id="2" name="Picture 2" descr="https://avatars.mds.yandex.net/i?id=26404896b0f64c294adc395ca09ba5fb95ebcc1a-4033047-images-thumbs&amp;n=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39050" y="1320403"/>
            <a:ext cx="3841750" cy="25467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984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765" y="-106514"/>
            <a:ext cx="2070641" cy="1617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49" y="0"/>
            <a:ext cx="1545394" cy="1237081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38200" y="1362075"/>
            <a:ext cx="8896350" cy="481488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4200" b="1" dirty="0" smtClean="0">
                <a:solidFill>
                  <a:srgbClr val="0033CC"/>
                </a:solidFill>
              </a:rPr>
              <a:t> </a:t>
            </a:r>
            <a:r>
              <a:rPr lang="ru-RU" sz="11200" b="1" dirty="0" smtClean="0">
                <a:solidFill>
                  <a:srgbClr val="0033CC"/>
                </a:solidFill>
              </a:rPr>
              <a:t>ПОКОЛЕНИЕ </a:t>
            </a:r>
            <a:r>
              <a:rPr lang="en-US" sz="11200" b="1" dirty="0" smtClean="0">
                <a:solidFill>
                  <a:srgbClr val="0033CC"/>
                </a:solidFill>
              </a:rPr>
              <a:t>Z</a:t>
            </a:r>
            <a:r>
              <a:rPr lang="ru-RU" sz="11200" b="1" dirty="0" smtClean="0">
                <a:solidFill>
                  <a:srgbClr val="0033CC"/>
                </a:solidFill>
              </a:rPr>
              <a:t> ( с 2000г) </a:t>
            </a:r>
            <a:r>
              <a:rPr lang="en-US" sz="11200" b="1" dirty="0" smtClean="0">
                <a:solidFill>
                  <a:srgbClr val="0033CC"/>
                </a:solidFill>
              </a:rPr>
              <a:t> </a:t>
            </a:r>
            <a:r>
              <a:rPr lang="ru-RU" sz="11200" b="1" dirty="0" smtClean="0">
                <a:solidFill>
                  <a:srgbClr val="0033CC"/>
                </a:solidFill>
              </a:rPr>
              <a:t>:</a:t>
            </a:r>
          </a:p>
          <a:p>
            <a:r>
              <a:rPr lang="ru-RU" sz="6200" b="1" dirty="0" smtClean="0">
                <a:solidFill>
                  <a:srgbClr val="0033CC"/>
                </a:solidFill>
              </a:rPr>
              <a:t>Характерные особенности:</a:t>
            </a:r>
          </a:p>
          <a:p>
            <a:r>
              <a:rPr lang="ru-RU" sz="6200" b="1" dirty="0" smtClean="0">
                <a:solidFill>
                  <a:srgbClr val="0033CC"/>
                </a:solidFill>
              </a:rPr>
              <a:t>Верят в то, что все люди равны и не существует ведущих или ведомых.</a:t>
            </a:r>
          </a:p>
          <a:p>
            <a:r>
              <a:rPr lang="ru-RU" sz="6200" b="1" dirty="0" smtClean="0">
                <a:solidFill>
                  <a:srgbClr val="0033CC"/>
                </a:solidFill>
              </a:rPr>
              <a:t>Поколение очень амбициозно, но, при этом, позитивно смотрит на жизнь.</a:t>
            </a:r>
          </a:p>
          <a:p>
            <a:r>
              <a:rPr lang="ru-RU" sz="6200" b="1" dirty="0" smtClean="0">
                <a:solidFill>
                  <a:srgbClr val="0033CC"/>
                </a:solidFill>
              </a:rPr>
              <a:t>Преобладание виртуальной коммуникации над реальной.</a:t>
            </a:r>
          </a:p>
          <a:p>
            <a:r>
              <a:rPr lang="ru-RU" sz="6200" b="1" dirty="0" smtClean="0">
                <a:solidFill>
                  <a:srgbClr val="0033CC"/>
                </a:solidFill>
              </a:rPr>
              <a:t>Многозадачные.  Им не составляет труда, пробовать себя в новых начинаниях и моментально переключаться с одной деятельности на другую.</a:t>
            </a:r>
          </a:p>
          <a:p>
            <a:r>
              <a:rPr lang="ru-RU" sz="6200" b="1" dirty="0" smtClean="0">
                <a:solidFill>
                  <a:srgbClr val="0033CC"/>
                </a:solidFill>
              </a:rPr>
              <a:t>Всегда стремятся узнать что-то новое, но, в основном, на актуальную тематику «сегодняшнего дня». </a:t>
            </a:r>
          </a:p>
          <a:p>
            <a:r>
              <a:rPr lang="ru-RU" sz="6200" b="1" dirty="0" smtClean="0">
                <a:solidFill>
                  <a:srgbClr val="0033CC"/>
                </a:solidFill>
              </a:rPr>
              <a:t>Эгоистичны, капризны, нарцистичны, одержимы своей внешностью и зависимы от мнения окружающих. </a:t>
            </a:r>
          </a:p>
          <a:p>
            <a:r>
              <a:rPr lang="ru-RU" sz="6200" b="1" dirty="0" smtClean="0">
                <a:solidFill>
                  <a:srgbClr val="0033CC"/>
                </a:solidFill>
              </a:rPr>
              <a:t>Для зетов жизненно-важно ежедневное движение и получение новых эмоций.</a:t>
            </a:r>
          </a:p>
          <a:p>
            <a:r>
              <a:rPr lang="ru-RU" sz="6200" b="1" dirty="0" smtClean="0">
                <a:solidFill>
                  <a:srgbClr val="0033CC"/>
                </a:solidFill>
              </a:rPr>
              <a:t>Требуют внимание к себе, они должны быть обязательно отмечены.</a:t>
            </a:r>
          </a:p>
          <a:p>
            <a:pPr>
              <a:buNone/>
            </a:pPr>
            <a:endParaRPr lang="en-US" sz="6200" dirty="0" smtClean="0">
              <a:solidFill>
                <a:srgbClr val="0033CC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67000" y="285750"/>
            <a:ext cx="67722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3600" b="1" dirty="0" smtClean="0">
                <a:solidFill>
                  <a:srgbClr val="C00000"/>
                </a:solidFill>
              </a:rPr>
              <a:t>Новое ПОКОЛЕНИЕ Детей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s://lemonfortea.ru/wp-content/uploads/2021/01/649054c6-c1b2-440c-9f57-1bcd65c1752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05950" y="2228851"/>
            <a:ext cx="2343150" cy="3171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984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765" y="-106514"/>
            <a:ext cx="2070641" cy="1617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49" y="0"/>
            <a:ext cx="1545394" cy="1237081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38200" y="1362075"/>
            <a:ext cx="8324850" cy="4814888"/>
          </a:xfrm>
        </p:spPr>
        <p:txBody>
          <a:bodyPr>
            <a:normAutofit fontScale="32500" lnSpcReduction="20000"/>
          </a:bodyPr>
          <a:lstStyle/>
          <a:p>
            <a:r>
              <a:rPr lang="ru-RU" sz="4900" b="1" dirty="0" smtClean="0">
                <a:solidFill>
                  <a:srgbClr val="0033CC"/>
                </a:solidFill>
              </a:rPr>
              <a:t>ПОКОЛЕНИЕ АЛЬФА (С 2011г)</a:t>
            </a:r>
          </a:p>
          <a:p>
            <a:r>
              <a:rPr lang="ru-RU" sz="4900" b="1" dirty="0" smtClean="0">
                <a:solidFill>
                  <a:srgbClr val="0033CC"/>
                </a:solidFill>
              </a:rPr>
              <a:t>Отличительные признаки</a:t>
            </a:r>
          </a:p>
          <a:p>
            <a:pPr algn="just"/>
            <a:r>
              <a:rPr lang="ru-RU" sz="4900" b="1" dirty="0" smtClean="0">
                <a:solidFill>
                  <a:srgbClr val="0033CC"/>
                </a:solidFill>
              </a:rPr>
              <a:t>Они практичны почти во всем, не стесняются лишний раз спросить «зачем?».</a:t>
            </a:r>
          </a:p>
          <a:p>
            <a:pPr algn="just"/>
            <a:r>
              <a:rPr lang="ru-RU" sz="4900" b="1" dirty="0" smtClean="0">
                <a:solidFill>
                  <a:srgbClr val="0033CC"/>
                </a:solidFill>
              </a:rPr>
              <a:t>Мгновенно утрачивают интерес к чему-либо, их трудно поразить или осчастливить.</a:t>
            </a:r>
          </a:p>
          <a:p>
            <a:pPr algn="just"/>
            <a:r>
              <a:rPr lang="ru-RU" sz="4900" b="1" dirty="0" smtClean="0">
                <a:solidFill>
                  <a:srgbClr val="0033CC"/>
                </a:solidFill>
              </a:rPr>
              <a:t>Знают целый ряд психологических приемов, действующих на родителей.  Они будут готовы пройти через любые наказания, но останутся стоять на своем — во что бы им это ни стало.</a:t>
            </a:r>
          </a:p>
          <a:p>
            <a:pPr algn="just"/>
            <a:r>
              <a:rPr lang="ru-RU" sz="4900" b="1" dirty="0" smtClean="0">
                <a:solidFill>
                  <a:srgbClr val="0033CC"/>
                </a:solidFill>
              </a:rPr>
              <a:t>Осведомлены и компетентны во многих вопросах, не подвластных детскому восприятию еще 10 лет назад.</a:t>
            </a:r>
          </a:p>
          <a:p>
            <a:pPr algn="just"/>
            <a:r>
              <a:rPr lang="ru-RU" sz="4900" b="1" dirty="0" smtClean="0">
                <a:solidFill>
                  <a:srgbClr val="0033CC"/>
                </a:solidFill>
              </a:rPr>
              <a:t>Очень быстро прогоняют информацию через себя и проводят ее детальный анализ. </a:t>
            </a:r>
          </a:p>
          <a:p>
            <a:pPr algn="just"/>
            <a:r>
              <a:rPr lang="ru-RU" sz="4900" b="1" dirty="0" smtClean="0">
                <a:solidFill>
                  <a:srgbClr val="0033CC"/>
                </a:solidFill>
              </a:rPr>
              <a:t>Тяжело удерживают в голове получаемые сведения. </a:t>
            </a:r>
          </a:p>
          <a:p>
            <a:pPr algn="just"/>
            <a:r>
              <a:rPr lang="ru-RU" sz="4900" b="1" dirty="0" smtClean="0">
                <a:solidFill>
                  <a:srgbClr val="0033CC"/>
                </a:solidFill>
              </a:rPr>
              <a:t>Любят модные вещи, выросли в окружении нескончаемого количества игрушек, одежды и современных </a:t>
            </a:r>
            <a:r>
              <a:rPr lang="ru-RU" sz="4900" b="1" dirty="0" err="1" smtClean="0">
                <a:solidFill>
                  <a:srgbClr val="0033CC"/>
                </a:solidFill>
              </a:rPr>
              <a:t>гаджетов</a:t>
            </a:r>
            <a:r>
              <a:rPr lang="ru-RU" sz="4900" b="1" dirty="0" smtClean="0">
                <a:solidFill>
                  <a:srgbClr val="0033CC"/>
                </a:solidFill>
              </a:rPr>
              <a:t>. </a:t>
            </a:r>
          </a:p>
          <a:p>
            <a:pPr algn="just"/>
            <a:r>
              <a:rPr lang="ru-RU" sz="4900" b="1" dirty="0" smtClean="0">
                <a:solidFill>
                  <a:srgbClr val="0033CC"/>
                </a:solidFill>
              </a:rPr>
              <a:t> Их мышление кардинально отличается от всех предшественников: им важно не запоминать адреса, даты или имена, а знать, через какой источник лучше найти необходимые сведения, как их классифицировать и применить в дальнейшем.  (Пользователи </a:t>
            </a:r>
            <a:r>
              <a:rPr lang="ru-RU" sz="4900" b="1" dirty="0" err="1" smtClean="0">
                <a:solidFill>
                  <a:srgbClr val="0033CC"/>
                </a:solidFill>
              </a:rPr>
              <a:t>Интертнета</a:t>
            </a:r>
            <a:r>
              <a:rPr lang="ru-RU" sz="4900" b="1" dirty="0" smtClean="0">
                <a:solidFill>
                  <a:srgbClr val="0033CC"/>
                </a:solidFill>
              </a:rPr>
              <a:t>). </a:t>
            </a:r>
          </a:p>
          <a:p>
            <a:pPr algn="just">
              <a:buNone/>
            </a:pPr>
            <a:r>
              <a:rPr lang="ru-RU" sz="4900" b="1" dirty="0" smtClean="0">
                <a:solidFill>
                  <a:srgbClr val="FF0000"/>
                </a:solidFill>
              </a:rPr>
              <a:t>Иными словами, коммуницировать с нынешними детьми очень непросто. Но, это  очень многообещающее поколение, которое, вполне возможно, будет двигать наш мир вперед.</a:t>
            </a:r>
          </a:p>
          <a:p>
            <a:pPr algn="just">
              <a:buNone/>
            </a:pPr>
            <a:endParaRPr lang="ru-RU" sz="3800" b="1" dirty="0">
              <a:solidFill>
                <a:srgbClr val="0033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47925" y="514350"/>
            <a:ext cx="689609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3600" b="1" dirty="0" smtClean="0">
                <a:solidFill>
                  <a:srgbClr val="C00000"/>
                </a:solidFill>
              </a:rPr>
              <a:t>Новое Поколение Детей</a:t>
            </a:r>
            <a:endParaRPr lang="ru-RU" sz="2000" b="1" dirty="0" smtClean="0">
              <a:solidFill>
                <a:srgbClr val="0033CC"/>
              </a:solidFill>
            </a:endParaRPr>
          </a:p>
        </p:txBody>
      </p:sp>
      <p:pic>
        <p:nvPicPr>
          <p:cNvPr id="3074" name="Picture 2" descr="https://tutor-e.ru/wp-content/uploads/2021/02/IMG_20210214_183945_3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82100" y="1762125"/>
            <a:ext cx="2686050" cy="3533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984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 rot="5400000">
            <a:off x="5360125" y="-3562473"/>
            <a:ext cx="1313034" cy="9183761"/>
          </a:xfrm>
          <a:prstGeom prst="roundRect">
            <a:avLst>
              <a:gd name="adj" fmla="val 34208"/>
            </a:avLst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Documents and Settings\Admin\Рабочий стол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75576" y="1838325"/>
            <a:ext cx="7414156" cy="4090296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76645" y="778329"/>
            <a:ext cx="8905407" cy="521442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Ценностно-смысловые приоритеты деятельности Профсоюза :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7" name="Picture 3" descr="E:\логотим монохромный бел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4333" y="2462260"/>
            <a:ext cx="1756146" cy="20062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-284813" y="-479685"/>
            <a:ext cx="584616" cy="8514413"/>
          </a:xfrm>
          <a:prstGeom prst="rect">
            <a:avLst/>
          </a:prstGeom>
          <a:solidFill>
            <a:srgbClr val="0033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899692" y="-479685"/>
            <a:ext cx="584616" cy="8514413"/>
          </a:xfrm>
          <a:prstGeom prst="rect">
            <a:avLst/>
          </a:prstGeom>
          <a:solidFill>
            <a:srgbClr val="0033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28700" y="2171700"/>
            <a:ext cx="106108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Приоритет I: «Россия – страна возможностей» </a:t>
            </a:r>
          </a:p>
          <a:p>
            <a:endParaRPr lang="ru-RU" b="1" dirty="0" smtClean="0">
              <a:solidFill>
                <a:srgbClr val="0033CC"/>
              </a:solidFill>
            </a:endParaRPr>
          </a:p>
          <a:p>
            <a:r>
              <a:rPr lang="ru-RU" b="1" dirty="0" smtClean="0">
                <a:solidFill>
                  <a:srgbClr val="0033CC"/>
                </a:solidFill>
              </a:rPr>
              <a:t>«</a:t>
            </a:r>
            <a:r>
              <a:rPr lang="ru-RU" b="1" dirty="0" err="1" smtClean="0">
                <a:solidFill>
                  <a:srgbClr val="0033CC"/>
                </a:solidFill>
              </a:rPr>
              <a:t>Гуманизация</a:t>
            </a:r>
            <a:r>
              <a:rPr lang="ru-RU" b="1" dirty="0" smtClean="0">
                <a:solidFill>
                  <a:srgbClr val="0033CC"/>
                </a:solidFill>
              </a:rPr>
              <a:t> и демократизация общественно-государственных механизмов и инструментов управления в сфере образования, педагогического труда и трудовых отношений». </a:t>
            </a:r>
          </a:p>
          <a:p>
            <a:endParaRPr lang="ru-RU" b="1" dirty="0" smtClean="0">
              <a:solidFill>
                <a:srgbClr val="0033CC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Приоритет II:  Стратегия социально-экономического развития регионов до 2035 </a:t>
            </a:r>
          </a:p>
          <a:p>
            <a:endParaRPr lang="ru-RU" b="1" dirty="0" smtClean="0">
              <a:solidFill>
                <a:srgbClr val="0033CC"/>
              </a:solidFill>
            </a:endParaRPr>
          </a:p>
          <a:p>
            <a:r>
              <a:rPr lang="ru-RU" b="1" dirty="0" smtClean="0">
                <a:solidFill>
                  <a:srgbClr val="0033CC"/>
                </a:solidFill>
              </a:rPr>
              <a:t>«Содействие повышению уровня инвестиций в сферу образования и социально-экономического статуса педагога, как ключевой фигуры по формированию человеческого капитала и развитию кадров новой экономики». </a:t>
            </a:r>
          </a:p>
          <a:p>
            <a:endParaRPr lang="ru-RU" b="1" dirty="0" smtClean="0">
              <a:solidFill>
                <a:srgbClr val="0033CC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Приоритет III: Национальный проект «Образование» </a:t>
            </a:r>
          </a:p>
          <a:p>
            <a:endParaRPr lang="ru-RU" b="1" dirty="0" smtClean="0">
              <a:solidFill>
                <a:srgbClr val="0033CC"/>
              </a:solidFill>
            </a:endParaRPr>
          </a:p>
          <a:p>
            <a:r>
              <a:rPr lang="ru-RU" b="1" dirty="0" smtClean="0">
                <a:solidFill>
                  <a:srgbClr val="0033CC"/>
                </a:solidFill>
              </a:rPr>
              <a:t>«Поддержка программ и проектов развития профессиональных потребностей и повышения качества профессионального здоровья работников образования».</a:t>
            </a:r>
            <a:endParaRPr lang="ru-RU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55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765" y="-106514"/>
            <a:ext cx="2070641" cy="1617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49" y="0"/>
            <a:ext cx="1545394" cy="1237081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38200" y="1362075"/>
            <a:ext cx="10515600" cy="4814888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2900" i="1" dirty="0" smtClean="0"/>
              <a:t>Из Постановления VIII Съезда Профсоюза от 14 октября 2020 г. № 8-12</a:t>
            </a:r>
          </a:p>
          <a:p>
            <a:pPr algn="just">
              <a:buNone/>
            </a:pPr>
            <a:endParaRPr lang="ru-RU" sz="2900" dirty="0" smtClean="0"/>
          </a:p>
          <a:p>
            <a:pPr algn="just">
              <a:buNone/>
            </a:pPr>
            <a:r>
              <a:rPr lang="ru-RU" sz="3800" b="1" dirty="0" smtClean="0">
                <a:solidFill>
                  <a:srgbClr val="0033CC"/>
                </a:solidFill>
              </a:rPr>
              <a:t>Мы объединились на добровольной основе в профессиональный союз для представительства и защиты социально-трудовых прав и интересов работников сферы образования, студентов и неработающих пенсионеров.</a:t>
            </a:r>
          </a:p>
          <a:p>
            <a:pPr algn="just">
              <a:buNone/>
            </a:pPr>
            <a:r>
              <a:rPr lang="ru-RU" sz="3800" b="1" dirty="0" smtClean="0">
                <a:solidFill>
                  <a:srgbClr val="0033CC"/>
                </a:solidFill>
              </a:rPr>
              <a:t> </a:t>
            </a:r>
          </a:p>
          <a:p>
            <a:pPr algn="just">
              <a:buNone/>
            </a:pPr>
            <a:r>
              <a:rPr lang="ru-RU" sz="3800" b="1" dirty="0" smtClean="0">
                <a:solidFill>
                  <a:srgbClr val="0033CC"/>
                </a:solidFill>
              </a:rPr>
              <a:t>Мы стремимся оставаться крупнейшей общественной организацией, сообществом социально ответственных граждан, разделяющих общие принципы, ценности и приоритеты, а также проявляющих активность в практической реализации общих задач. </a:t>
            </a:r>
          </a:p>
          <a:p>
            <a:pPr algn="just">
              <a:buNone/>
            </a:pPr>
            <a:endParaRPr lang="ru-RU" sz="3800" b="1" dirty="0" smtClean="0">
              <a:solidFill>
                <a:srgbClr val="0033CC"/>
              </a:solidFill>
            </a:endParaRPr>
          </a:p>
          <a:p>
            <a:pPr algn="just">
              <a:buNone/>
            </a:pPr>
            <a:r>
              <a:rPr lang="ru-RU" sz="3800" b="1" dirty="0" smtClean="0">
                <a:solidFill>
                  <a:srgbClr val="0033CC"/>
                </a:solidFill>
              </a:rPr>
              <a:t>Мы выступаем за всеобщее качественное образование, достойный, безопасный профессиональный труд и благополучную жизнь. </a:t>
            </a:r>
          </a:p>
          <a:p>
            <a:pPr algn="just">
              <a:buNone/>
            </a:pPr>
            <a:endParaRPr lang="ru-RU" sz="3800" b="1" dirty="0" smtClean="0">
              <a:solidFill>
                <a:srgbClr val="0033CC"/>
              </a:solidFill>
            </a:endParaRPr>
          </a:p>
          <a:p>
            <a:pPr algn="just">
              <a:buNone/>
            </a:pPr>
            <a:r>
              <a:rPr lang="ru-RU" sz="3800" b="1" dirty="0" smtClean="0">
                <a:solidFill>
                  <a:srgbClr val="0033CC"/>
                </a:solidFill>
              </a:rPr>
              <a:t>Мы подтверждаем приверженность основополагающим принципам отечественного и международного профсоюзного движения: единства, солидарности, справедливости, независимости</a:t>
            </a:r>
            <a:endParaRPr lang="ru-RU" sz="3800" b="1" dirty="0">
              <a:solidFill>
                <a:srgbClr val="0033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47925" y="514350"/>
            <a:ext cx="689609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ru-RU" sz="3600" b="1" dirty="0" smtClean="0">
                <a:solidFill>
                  <a:srgbClr val="C00000"/>
                </a:solidFill>
              </a:rPr>
              <a:t>Миссия Профсоюза</a:t>
            </a:r>
            <a:endParaRPr lang="ru-RU" sz="20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84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765" y="-106514"/>
            <a:ext cx="2070641" cy="1617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49" y="0"/>
            <a:ext cx="1545394" cy="1237081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514474" y="1362075"/>
            <a:ext cx="9839325" cy="3495675"/>
          </a:xfrm>
        </p:spPr>
        <p:txBody>
          <a:bodyPr>
            <a:normAutofit fontScale="92500" lnSpcReduction="10000"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Лидерство</a:t>
            </a:r>
            <a:r>
              <a:rPr lang="ru-RU" sz="3600" b="1" dirty="0" smtClean="0">
                <a:solidFill>
                  <a:srgbClr val="0033CC"/>
                </a:solidFill>
                <a:ea typeface="Calibri" pitchFamily="34" charset="0"/>
                <a:cs typeface="Times New Roman" pitchFamily="18" charset="0"/>
              </a:rPr>
              <a:t> - социально-психологический процесс, протекающий в группе, связан с влиянием на поведение других людей.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0033CC"/>
              </a:solidFill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Лидер</a:t>
            </a:r>
            <a:r>
              <a:rPr lang="ru-RU" sz="3600" b="1" dirty="0" smtClean="0">
                <a:solidFill>
                  <a:srgbClr val="0033CC"/>
                </a:solidFill>
                <a:ea typeface="Calibri" pitchFamily="34" charset="0"/>
                <a:cs typeface="Times New Roman" pitchFamily="18" charset="0"/>
              </a:rPr>
              <a:t>-член группы способный влиять на отдельного человека и группу в целом, за которым признается право принимать ответственные решения в значимых для этой группы ситуациях</a:t>
            </a:r>
          </a:p>
          <a:p>
            <a:endParaRPr lang="ru-RU" dirty="0"/>
          </a:p>
        </p:txBody>
      </p:sp>
      <p:pic>
        <p:nvPicPr>
          <p:cNvPr id="17418" name="Picture 10" descr="https://kartinki.pics/uploads/posts/2022-03/1646160116_61-kartinkin-net-p-kartinki-lichnost-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5827" y="4752976"/>
            <a:ext cx="2105024" cy="2105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984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765" y="-106514"/>
            <a:ext cx="2070641" cy="1617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49" y="0"/>
            <a:ext cx="1545394" cy="1237081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38200" y="1362075"/>
            <a:ext cx="10515600" cy="4814888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 smtClean="0">
                <a:solidFill>
                  <a:srgbClr val="C00000"/>
                </a:solidFill>
              </a:rPr>
              <a:t>Профсоюзный лидер </a:t>
            </a:r>
            <a:r>
              <a:rPr lang="ru-RU" sz="3600" b="1" dirty="0" smtClean="0">
                <a:solidFill>
                  <a:srgbClr val="0033CC"/>
                </a:solidFill>
              </a:rPr>
              <a:t>– это человек, который по своим организаторским способностям, осуществляет профсоюзную работу.</a:t>
            </a:r>
          </a:p>
          <a:p>
            <a:pPr algn="just">
              <a:buNone/>
            </a:pPr>
            <a:endParaRPr lang="ru-RU" sz="3600" b="1" dirty="0" smtClean="0">
              <a:solidFill>
                <a:srgbClr val="0033CC"/>
              </a:solidFill>
            </a:endParaRPr>
          </a:p>
          <a:p>
            <a:pPr algn="just"/>
            <a:r>
              <a:rPr lang="ru-RU" sz="3600" b="1" dirty="0" smtClean="0">
                <a:solidFill>
                  <a:srgbClr val="C00000"/>
                </a:solidFill>
              </a:rPr>
              <a:t>Выполняет следующие задачи</a:t>
            </a:r>
            <a:r>
              <a:rPr lang="ru-RU" sz="3600" b="1" dirty="0" smtClean="0">
                <a:solidFill>
                  <a:srgbClr val="0033CC"/>
                </a:solidFill>
              </a:rPr>
              <a:t>: представительство и защита индивидуальных и коллективных, социальных, трудовых, профессиональных прав и интересов членов Профсоюза.</a:t>
            </a:r>
            <a:endParaRPr lang="ru-RU" sz="36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84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765" y="-106514"/>
            <a:ext cx="2070641" cy="1617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49" y="0"/>
            <a:ext cx="1545394" cy="1237081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38200" y="1362075"/>
            <a:ext cx="10515600" cy="48148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33CC"/>
                </a:solidFill>
              </a:rPr>
              <a:t>-Защищает интересы членов Профсоюза;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33CC"/>
                </a:solidFill>
              </a:rPr>
              <a:t>-Работает не только на уровне межличностных отношений, но и на межгрупповых (коллектив-руководитель);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33CC"/>
                </a:solidFill>
              </a:rPr>
              <a:t>-Принимает непопулярные решения;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33CC"/>
                </a:solidFill>
              </a:rPr>
              <a:t>-Находиться в поле критики;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33CC"/>
                </a:solidFill>
              </a:rPr>
              <a:t>-Работает в зоне конфликтного взаимодействия</a:t>
            </a:r>
            <a:endParaRPr lang="ru-RU" sz="3600" b="1" dirty="0">
              <a:solidFill>
                <a:srgbClr val="0033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0750" y="285750"/>
            <a:ext cx="76581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3600" b="1" dirty="0" smtClean="0">
                <a:solidFill>
                  <a:srgbClr val="C00000"/>
                </a:solidFill>
              </a:rPr>
              <a:t>Особенности профсоюзного лидера:</a:t>
            </a:r>
          </a:p>
        </p:txBody>
      </p:sp>
    </p:spTree>
    <p:extLst>
      <p:ext uri="{BB962C8B-B14F-4D97-AF65-F5344CB8AC3E}">
        <p14:creationId xmlns="" xmlns:p14="http://schemas.microsoft.com/office/powerpoint/2010/main" val="22984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765" y="-106514"/>
            <a:ext cx="2070641" cy="1617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49" y="0"/>
            <a:ext cx="1545394" cy="1237081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38200" y="1362075"/>
            <a:ext cx="10515600" cy="48148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33CC"/>
                </a:solidFill>
              </a:rPr>
              <a:t>-Понимание роли и места Профсоюза в обществе;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33CC"/>
                </a:solidFill>
              </a:rPr>
              <a:t>-Знание законодательства о Профсоюзе;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33CC"/>
                </a:solidFill>
              </a:rPr>
              <a:t>-Умение работать с людьми;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33CC"/>
                </a:solidFill>
              </a:rPr>
              <a:t>-Организаторские способности;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33CC"/>
                </a:solidFill>
              </a:rPr>
              <a:t>-Профессиональная компетентность;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33CC"/>
                </a:solidFill>
              </a:rPr>
              <a:t>Политическая и управленческая культура;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33CC"/>
                </a:solidFill>
              </a:rPr>
              <a:t>-Морально-этические качества;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33CC"/>
                </a:solidFill>
              </a:rPr>
              <a:t>-Авторитет;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33CC"/>
                </a:solidFill>
              </a:rPr>
              <a:t>-Ответственность;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33CC"/>
                </a:solidFill>
              </a:rPr>
              <a:t>-</a:t>
            </a:r>
            <a:r>
              <a:rPr lang="ru-RU" sz="3600" b="1" dirty="0" err="1" smtClean="0">
                <a:solidFill>
                  <a:srgbClr val="0033CC"/>
                </a:solidFill>
              </a:rPr>
              <a:t>Стрессоустойчивость</a:t>
            </a:r>
            <a:r>
              <a:rPr lang="ru-RU" sz="3600" b="1" dirty="0" smtClean="0">
                <a:solidFill>
                  <a:srgbClr val="0033CC"/>
                </a:solidFill>
              </a:rPr>
              <a:t>;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33CC"/>
                </a:solidFill>
              </a:rPr>
              <a:t>-Способность использовать время рационально и продуктивно</a:t>
            </a:r>
            <a:endParaRPr lang="ru-RU" sz="3600" b="1" dirty="0">
              <a:solidFill>
                <a:srgbClr val="0033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47925" y="514350"/>
            <a:ext cx="689609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3600" b="1" dirty="0" smtClean="0">
                <a:solidFill>
                  <a:srgbClr val="C00000"/>
                </a:solidFill>
              </a:rPr>
              <a:t>Портрет профсоюзного лидера:</a:t>
            </a:r>
          </a:p>
        </p:txBody>
      </p:sp>
    </p:spTree>
    <p:extLst>
      <p:ext uri="{BB962C8B-B14F-4D97-AF65-F5344CB8AC3E}">
        <p14:creationId xmlns="" xmlns:p14="http://schemas.microsoft.com/office/powerpoint/2010/main" val="22984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765" y="-106514"/>
            <a:ext cx="2070641" cy="1617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49" y="0"/>
            <a:ext cx="1545394" cy="1237081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38200" y="990600"/>
            <a:ext cx="10515600" cy="51863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6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81025" y="2133600"/>
            <a:ext cx="2324100" cy="9906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CC"/>
                </a:solidFill>
              </a:rPr>
              <a:t>Лидер-организатор</a:t>
            </a:r>
            <a:endParaRPr lang="ru-RU" sz="2000" b="1" dirty="0">
              <a:solidFill>
                <a:srgbClr val="0033CC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81050" y="4495800"/>
            <a:ext cx="2219325" cy="9334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CC"/>
                </a:solidFill>
              </a:rPr>
              <a:t>Лидер-генератор идей</a:t>
            </a:r>
            <a:endParaRPr lang="ru-RU" sz="2000" b="1" dirty="0">
              <a:solidFill>
                <a:srgbClr val="0033CC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676774" y="3429000"/>
            <a:ext cx="4229101" cy="14192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2800" b="1" dirty="0" smtClean="0">
                <a:solidFill>
                  <a:srgbClr val="0033CC"/>
                </a:solidFill>
              </a:rPr>
              <a:t>Профсоюзный лидер</a:t>
            </a:r>
            <a:endParaRPr lang="ru-RU" sz="2800" b="1" dirty="0">
              <a:solidFill>
                <a:srgbClr val="0033CC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153025" y="1304925"/>
            <a:ext cx="2838450" cy="9715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CC"/>
                </a:solidFill>
              </a:rPr>
              <a:t>Лидер-вдохновитель</a:t>
            </a:r>
            <a:endParaRPr lang="ru-RU" sz="2000" b="1" dirty="0">
              <a:solidFill>
                <a:srgbClr val="0033CC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601075" y="1857374"/>
            <a:ext cx="3152775" cy="11144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CC"/>
                </a:solidFill>
              </a:rPr>
              <a:t>Лидер-генератор эмоционального настроя</a:t>
            </a:r>
            <a:endParaRPr lang="ru-RU" sz="2000" b="1" dirty="0">
              <a:solidFill>
                <a:srgbClr val="0033CC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9039225" y="4953000"/>
            <a:ext cx="2752725" cy="13144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CC"/>
                </a:solidFill>
              </a:rPr>
              <a:t>Лидер-умелец</a:t>
            </a:r>
            <a:endParaRPr lang="ru-RU" sz="2000" b="1" dirty="0">
              <a:solidFill>
                <a:srgbClr val="0033CC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333999" y="5695950"/>
            <a:ext cx="2400301" cy="94297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CC"/>
                </a:solidFill>
              </a:rPr>
              <a:t>Лидер-инициатор</a:t>
            </a:r>
            <a:endParaRPr lang="ru-RU" sz="2000" b="1" dirty="0">
              <a:solidFill>
                <a:srgbClr val="0033CC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10800000">
            <a:off x="2800351" y="2828925"/>
            <a:ext cx="2276475" cy="895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11" idx="3"/>
          </p:cNvCxnSpPr>
          <p:nvPr/>
        </p:nvCxnSpPr>
        <p:spPr>
          <a:xfrm rot="5400000" flipH="1" flipV="1">
            <a:off x="8235979" y="2916516"/>
            <a:ext cx="934731" cy="718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9" idx="3"/>
            <a:endCxn id="8" idx="6"/>
          </p:cNvCxnSpPr>
          <p:nvPr/>
        </p:nvCxnSpPr>
        <p:spPr>
          <a:xfrm rot="5400000">
            <a:off x="3987174" y="3653586"/>
            <a:ext cx="322141" cy="2295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9" idx="5"/>
            <a:endCxn id="12" idx="2"/>
          </p:cNvCxnSpPr>
          <p:nvPr/>
        </p:nvCxnSpPr>
        <p:spPr>
          <a:xfrm rot="16200000" flipH="1">
            <a:off x="8177961" y="4748960"/>
            <a:ext cx="969841" cy="752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9" idx="4"/>
            <a:endCxn id="13" idx="0"/>
          </p:cNvCxnSpPr>
          <p:nvPr/>
        </p:nvCxnSpPr>
        <p:spPr>
          <a:xfrm rot="5400000">
            <a:off x="6238876" y="5143500"/>
            <a:ext cx="847725" cy="257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16200000" flipV="1">
            <a:off x="6310317" y="2776542"/>
            <a:ext cx="1162049" cy="85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3409950" y="144272"/>
            <a:ext cx="572385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ru-RU" sz="3600" b="1" dirty="0" smtClean="0">
                <a:solidFill>
                  <a:srgbClr val="C00000"/>
                </a:solidFill>
              </a:rPr>
              <a:t>Типы лидеров</a:t>
            </a:r>
          </a:p>
        </p:txBody>
      </p:sp>
    </p:spTree>
    <p:extLst>
      <p:ext uri="{BB962C8B-B14F-4D97-AF65-F5344CB8AC3E}">
        <p14:creationId xmlns="" xmlns:p14="http://schemas.microsoft.com/office/powerpoint/2010/main" val="22984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765" y="-106514"/>
            <a:ext cx="2070641" cy="1617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49" y="0"/>
            <a:ext cx="1545394" cy="1237081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4825" y="1247775"/>
            <a:ext cx="10848975" cy="492918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b="1" dirty="0" smtClean="0">
              <a:solidFill>
                <a:srgbClr val="0033CC"/>
              </a:solidFill>
            </a:endParaRPr>
          </a:p>
          <a:p>
            <a:pPr>
              <a:buNone/>
            </a:pPr>
            <a:endParaRPr lang="ru-RU" sz="3600" b="1" dirty="0" smtClean="0">
              <a:solidFill>
                <a:srgbClr val="0033CC"/>
              </a:solidFill>
            </a:endParaRPr>
          </a:p>
          <a:p>
            <a:pPr>
              <a:buNone/>
            </a:pPr>
            <a:endParaRPr lang="ru-RU" sz="3600" b="1" dirty="0" smtClean="0">
              <a:solidFill>
                <a:srgbClr val="0033CC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0033CC"/>
                </a:solidFill>
              </a:rPr>
              <a:t>    Профессиональный                              Личностный</a:t>
            </a:r>
            <a:endParaRPr lang="ru-RU" sz="3600" b="1" dirty="0">
              <a:solidFill>
                <a:srgbClr val="0033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47925" y="514350"/>
            <a:ext cx="689609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3600" b="1" dirty="0" smtClean="0">
                <a:solidFill>
                  <a:srgbClr val="C00000"/>
                </a:solidFill>
              </a:rPr>
              <a:t>Имидж    профсоюзного лидера: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47724" y="2447925"/>
            <a:ext cx="4629151" cy="22574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134225" y="2409825"/>
            <a:ext cx="4200525" cy="2390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В Твери прошел конкурс «Лучший молодежный профсоюзный лидер-2018» |  официальный сайт «Тверские ведомости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52901" y="3962637"/>
            <a:ext cx="4516180" cy="2361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984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765" y="-106514"/>
            <a:ext cx="2070641" cy="1617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49" y="0"/>
            <a:ext cx="1545394" cy="1237081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6725" y="1752600"/>
            <a:ext cx="3381375" cy="44243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600" b="1" dirty="0" smtClean="0">
                <a:solidFill>
                  <a:srgbClr val="0070C0"/>
                </a:solidFill>
              </a:rPr>
              <a:t>СТАРАЯ </a:t>
            </a:r>
          </a:p>
          <a:p>
            <a:r>
              <a:rPr lang="ru-RU" sz="5600" b="1" dirty="0" smtClean="0">
                <a:solidFill>
                  <a:srgbClr val="FF0000"/>
                </a:solidFill>
              </a:rPr>
              <a:t>Систематически и последовательно излагать преподаваемый материал</a:t>
            </a:r>
            <a:r>
              <a:rPr lang="ru-RU" sz="56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5600" b="1" dirty="0" smtClean="0">
                <a:solidFill>
                  <a:srgbClr val="0070C0"/>
                </a:solidFill>
              </a:rPr>
              <a:t>Обучать детей правильно работать с учебником и книгой, самостоятельно выполнять какую-либо работу.</a:t>
            </a:r>
          </a:p>
          <a:p>
            <a:r>
              <a:rPr lang="ru-RU" sz="5600" b="1" dirty="0" smtClean="0">
                <a:solidFill>
                  <a:srgbClr val="0070C0"/>
                </a:solidFill>
              </a:rPr>
              <a:t>Оказывать помощь ученикам в трудных ситуациях.</a:t>
            </a:r>
          </a:p>
          <a:p>
            <a:r>
              <a:rPr lang="ru-RU" sz="5600" b="1" dirty="0" smtClean="0">
                <a:solidFill>
                  <a:srgbClr val="0070C0"/>
                </a:solidFill>
              </a:rPr>
              <a:t>Осуществлять мониторинг успеваемости каждого ученика.</a:t>
            </a:r>
          </a:p>
          <a:p>
            <a:r>
              <a:rPr lang="ru-RU" sz="5600" b="1" dirty="0" smtClean="0">
                <a:solidFill>
                  <a:srgbClr val="0070C0"/>
                </a:solidFill>
              </a:rPr>
              <a:t>Знать каждого ученика, в том числе его успеваемость в учебе и участие в общественной жизни.</a:t>
            </a:r>
          </a:p>
          <a:p>
            <a:r>
              <a:rPr lang="ru-RU" sz="5600" b="1" dirty="0" smtClean="0">
                <a:solidFill>
                  <a:srgbClr val="0070C0"/>
                </a:solidFill>
              </a:rPr>
              <a:t>Знакомить учащихся с правилами внутреннего распорядка в школе.</a:t>
            </a:r>
          </a:p>
          <a:p>
            <a:r>
              <a:rPr lang="ru-RU" sz="5600" b="1" dirty="0" smtClean="0">
                <a:solidFill>
                  <a:srgbClr val="0070C0"/>
                </a:solidFill>
              </a:rPr>
              <a:t>Помогать учащимся в приобретении культурно-гигиенических навыков.</a:t>
            </a:r>
          </a:p>
          <a:p>
            <a:r>
              <a:rPr lang="ru-RU" sz="5600" b="1" dirty="0" smtClean="0">
                <a:solidFill>
                  <a:srgbClr val="0070C0"/>
                </a:solidFill>
              </a:rPr>
              <a:t>Укреплять дисциплину в школьной группе.</a:t>
            </a:r>
          </a:p>
          <a:p>
            <a:r>
              <a:rPr lang="ru-RU" sz="5600" b="1" dirty="0" smtClean="0">
                <a:solidFill>
                  <a:srgbClr val="0070C0"/>
                </a:solidFill>
              </a:rPr>
              <a:t>Повышать свою педагогическую квалификацию.</a:t>
            </a:r>
          </a:p>
          <a:p>
            <a:r>
              <a:rPr lang="ru-RU" sz="5600" b="1" dirty="0" smtClean="0">
                <a:solidFill>
                  <a:srgbClr val="0070C0"/>
                </a:solidFill>
              </a:rPr>
              <a:t>Разрабатывать планы учебной и воспитательной работы.</a:t>
            </a:r>
          </a:p>
          <a:p>
            <a:pPr>
              <a:buNone/>
            </a:pPr>
            <a:endParaRPr lang="ru-RU" sz="3600" b="1" dirty="0" smtClean="0">
              <a:solidFill>
                <a:srgbClr val="0033CC"/>
              </a:solidFill>
            </a:endParaRPr>
          </a:p>
          <a:p>
            <a:pPr>
              <a:buNone/>
            </a:pPr>
            <a:endParaRPr lang="ru-RU" sz="3600" b="1" dirty="0" smtClean="0">
              <a:solidFill>
                <a:srgbClr val="0033CC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0033CC"/>
                </a:solidFill>
              </a:rPr>
              <a:t> </a:t>
            </a:r>
            <a:endParaRPr lang="ru-RU" sz="3600" b="1" dirty="0">
              <a:solidFill>
                <a:srgbClr val="0033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2651" y="238126"/>
            <a:ext cx="75438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ru-RU" sz="3600" b="1" dirty="0" smtClean="0">
                <a:solidFill>
                  <a:srgbClr val="FF0000"/>
                </a:solidFill>
              </a:rPr>
              <a:t>Трансформация модели профессиональной деятельности </a:t>
            </a:r>
            <a:endParaRPr lang="ru-RU" sz="3600" b="1" dirty="0" smtClean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77075" y="1885950"/>
            <a:ext cx="4133849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400" b="1" dirty="0" smtClean="0">
                <a:solidFill>
                  <a:srgbClr val="0070C0"/>
                </a:solidFill>
                <a:cs typeface="Times New Roman" pitchFamily="18" charset="0"/>
              </a:rPr>
              <a:t>НОВАЯ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rgbClr val="0070C0"/>
                </a:solidFill>
                <a:cs typeface="Times New Roman" pitchFamily="18" charset="0"/>
              </a:rPr>
              <a:t>Основная трудовая функция: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cs typeface="Times New Roman" pitchFamily="18" charset="0"/>
              </a:rPr>
              <a:t>Педагогическая деятельность по проектированию и реализации образовательного процесса;</a:t>
            </a:r>
          </a:p>
          <a:p>
            <a:pPr algn="just">
              <a:buFont typeface="Arial" pitchFamily="34" charset="0"/>
              <a:buChar char="•"/>
            </a:pPr>
            <a:endParaRPr lang="ru-RU" sz="14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70C0"/>
                </a:solidFill>
                <a:cs typeface="Times New Roman" pitchFamily="18" charset="0"/>
              </a:rPr>
              <a:t>повышение качества образования;</a:t>
            </a:r>
          </a:p>
          <a:p>
            <a:pPr algn="just">
              <a:buFont typeface="Arial" pitchFamily="34" charset="0"/>
              <a:buChar char="•"/>
            </a:pPr>
            <a:endParaRPr lang="ru-RU" sz="1400" b="1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70C0"/>
                </a:solidFill>
                <a:cs typeface="Times New Roman" pitchFamily="18" charset="0"/>
              </a:rPr>
              <a:t>гарантирование установленного уровня образовательных стандартов;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70C0"/>
                </a:solidFill>
                <a:cs typeface="Times New Roman" pitchFamily="18" charset="0"/>
              </a:rPr>
              <a:t>самостоятельное решение творческих и исследовательских задач;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70C0"/>
                </a:solidFill>
                <a:cs typeface="Times New Roman" pitchFamily="18" charset="0"/>
              </a:rPr>
              <a:t>возрастание роли и значения духовно-нравственного потенциала педагога;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70C0"/>
                </a:solidFill>
                <a:cs typeface="Times New Roman" pitchFamily="18" charset="0"/>
              </a:rPr>
              <a:t>непрерывное овладение прогрессивными технологиями обучения и воспитания, последними достижениями передового отечественного и зарубежного опыта;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70C0"/>
                </a:solidFill>
                <a:cs typeface="Times New Roman" pitchFamily="18" charset="0"/>
              </a:rPr>
              <a:t>решение новых сложных профессионально-педагогических проблем, требующих интеграции знаний со смежными науками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1268" name="Picture 4" descr="Учитель картинки - 79 фот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1971675"/>
            <a:ext cx="3076575" cy="3933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984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765" y="-106514"/>
            <a:ext cx="2070641" cy="1617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49" y="0"/>
            <a:ext cx="1545394" cy="1237081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05324" y="1362075"/>
            <a:ext cx="6848475" cy="3733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sz="3600" b="1" dirty="0" smtClean="0">
              <a:solidFill>
                <a:srgbClr val="0033CC"/>
              </a:solidFill>
            </a:endParaRPr>
          </a:p>
          <a:p>
            <a:pPr algn="just">
              <a:buNone/>
            </a:pPr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0033CC"/>
                </a:solidFill>
              </a:rPr>
              <a:t>По оценкам ООН, в 1950 году ожидаемая продолжительность жизни при рождении для населения мира в целом составляла 45,7 года, </a:t>
            </a:r>
          </a:p>
          <a:p>
            <a:pPr algn="just">
              <a:buNone/>
            </a:pPr>
            <a:endParaRPr lang="ru-RU" sz="3600" dirty="0" smtClean="0">
              <a:solidFill>
                <a:srgbClr val="0033CC"/>
              </a:solidFill>
            </a:endParaRPr>
          </a:p>
          <a:p>
            <a:pPr algn="just">
              <a:buNone/>
            </a:pPr>
            <a:r>
              <a:rPr lang="ru-RU" sz="3600" dirty="0" smtClean="0">
                <a:solidFill>
                  <a:srgbClr val="0033CC"/>
                </a:solidFill>
              </a:rPr>
              <a:t>а к 2019 году возросла до 72,6 года, увеличившись почти на 27 лет менее чем за век.</a:t>
            </a:r>
            <a:endParaRPr lang="ru-RU" sz="3600" b="1" dirty="0">
              <a:solidFill>
                <a:srgbClr val="0033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47925" y="514350"/>
            <a:ext cx="689609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3600" b="1" dirty="0" smtClean="0">
                <a:solidFill>
                  <a:srgbClr val="C00000"/>
                </a:solidFill>
              </a:rPr>
              <a:t>Новый ВОЗРАСТ</a:t>
            </a:r>
          </a:p>
        </p:txBody>
      </p:sp>
      <p:grpSp>
        <p:nvGrpSpPr>
          <p:cNvPr id="10241" name="Group 1"/>
          <p:cNvGrpSpPr>
            <a:grpSpLocks/>
          </p:cNvGrpSpPr>
          <p:nvPr/>
        </p:nvGrpSpPr>
        <p:grpSpPr bwMode="auto">
          <a:xfrm>
            <a:off x="685800" y="1895474"/>
            <a:ext cx="3743325" cy="4200526"/>
            <a:chOff x="2056" y="3690"/>
            <a:chExt cx="5378" cy="6321"/>
          </a:xfrm>
        </p:grpSpPr>
        <p:sp>
          <p:nvSpPr>
            <p:cNvPr id="10244" name="Line 4"/>
            <p:cNvSpPr>
              <a:spLocks noChangeShapeType="1"/>
            </p:cNvSpPr>
            <p:nvPr/>
          </p:nvSpPr>
          <p:spPr bwMode="auto">
            <a:xfrm>
              <a:off x="6319" y="9935"/>
              <a:ext cx="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54" y="9840"/>
              <a:ext cx="171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9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56" y="3690"/>
              <a:ext cx="5378" cy="6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22984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1308</Words>
  <Application>Microsoft Office PowerPoint</Application>
  <PresentationFormat>Произвольный</PresentationFormat>
  <Paragraphs>170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Ценностно-смысловые приоритеты деятельности Профсоюза :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Техинспетор</dc:creator>
  <cp:lastModifiedBy>Бойко ВК</cp:lastModifiedBy>
  <cp:revision>93</cp:revision>
  <dcterms:created xsi:type="dcterms:W3CDTF">2022-08-22T14:09:29Z</dcterms:created>
  <dcterms:modified xsi:type="dcterms:W3CDTF">2024-02-28T11:04:37Z</dcterms:modified>
</cp:coreProperties>
</file>